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17" r:id="rId2"/>
    <p:sldId id="292" r:id="rId3"/>
    <p:sldId id="258" r:id="rId4"/>
    <p:sldId id="294" r:id="rId5"/>
    <p:sldId id="293" r:id="rId6"/>
    <p:sldId id="308" r:id="rId7"/>
    <p:sldId id="307" r:id="rId8"/>
    <p:sldId id="276" r:id="rId9"/>
    <p:sldId id="277" r:id="rId10"/>
    <p:sldId id="278" r:id="rId11"/>
    <p:sldId id="318" r:id="rId12"/>
    <p:sldId id="320" r:id="rId13"/>
    <p:sldId id="321" r:id="rId14"/>
    <p:sldId id="319" r:id="rId15"/>
    <p:sldId id="279" r:id="rId16"/>
    <p:sldId id="280" r:id="rId17"/>
    <p:sldId id="282" r:id="rId18"/>
    <p:sldId id="283" r:id="rId19"/>
    <p:sldId id="284" r:id="rId20"/>
    <p:sldId id="262" r:id="rId21"/>
    <p:sldId id="325" r:id="rId22"/>
    <p:sldId id="322" r:id="rId23"/>
    <p:sldId id="289" r:id="rId24"/>
    <p:sldId id="290" r:id="rId25"/>
    <p:sldId id="327" r:id="rId26"/>
    <p:sldId id="328" r:id="rId27"/>
    <p:sldId id="323" r:id="rId28"/>
    <p:sldId id="300" r:id="rId29"/>
    <p:sldId id="336" r:id="rId30"/>
    <p:sldId id="337" r:id="rId31"/>
    <p:sldId id="331" r:id="rId32"/>
    <p:sldId id="333" r:id="rId33"/>
    <p:sldId id="332" r:id="rId34"/>
    <p:sldId id="334" r:id="rId35"/>
    <p:sldId id="335" r:id="rId36"/>
    <p:sldId id="324" r:id="rId37"/>
    <p:sldId id="362" r:id="rId38"/>
    <p:sldId id="316" r:id="rId39"/>
    <p:sldId id="260" r:id="rId40"/>
    <p:sldId id="338" r:id="rId41"/>
    <p:sldId id="339" r:id="rId42"/>
    <p:sldId id="329" r:id="rId43"/>
    <p:sldId id="326" r:id="rId44"/>
    <p:sldId id="301" r:id="rId45"/>
    <p:sldId id="295" r:id="rId46"/>
    <p:sldId id="302" r:id="rId47"/>
    <p:sldId id="340" r:id="rId48"/>
    <p:sldId id="341" r:id="rId49"/>
    <p:sldId id="343" r:id="rId50"/>
    <p:sldId id="342" r:id="rId51"/>
    <p:sldId id="344" r:id="rId52"/>
    <p:sldId id="345" r:id="rId53"/>
    <p:sldId id="346" r:id="rId54"/>
    <p:sldId id="296" r:id="rId55"/>
    <p:sldId id="297" r:id="rId56"/>
    <p:sldId id="347" r:id="rId57"/>
    <p:sldId id="354" r:id="rId58"/>
    <p:sldId id="355" r:id="rId59"/>
    <p:sldId id="356" r:id="rId60"/>
    <p:sldId id="351" r:id="rId61"/>
    <p:sldId id="304" r:id="rId62"/>
    <p:sldId id="352" r:id="rId63"/>
    <p:sldId id="353" r:id="rId64"/>
    <p:sldId id="305" r:id="rId65"/>
    <p:sldId id="373" r:id="rId66"/>
    <p:sldId id="298" r:id="rId67"/>
    <p:sldId id="357" r:id="rId68"/>
    <p:sldId id="358" r:id="rId69"/>
    <p:sldId id="361" r:id="rId70"/>
    <p:sldId id="359" r:id="rId71"/>
    <p:sldId id="363" r:id="rId72"/>
    <p:sldId id="364" r:id="rId73"/>
    <p:sldId id="365" r:id="rId74"/>
    <p:sldId id="371" r:id="rId75"/>
    <p:sldId id="366" r:id="rId76"/>
    <p:sldId id="370" r:id="rId77"/>
    <p:sldId id="368" r:id="rId78"/>
    <p:sldId id="369" r:id="rId79"/>
    <p:sldId id="37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 autoAdjust="0"/>
    <p:restoredTop sz="94665" autoAdjust="0"/>
  </p:normalViewPr>
  <p:slideViewPr>
    <p:cSldViewPr snapToGrid="0" snapToObjects="1">
      <p:cViewPr varScale="1">
        <p:scale>
          <a:sx n="85" d="100"/>
          <a:sy n="85" d="100"/>
        </p:scale>
        <p:origin x="1296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2866B-A228-A54E-B5D8-00FBC732E1AE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60A3C-BC96-E241-926B-90F1DDABE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2.073105 / 0.09944903 gets you the </a:t>
            </a:r>
            <a:r>
              <a:rPr lang="en-US" dirty="0" err="1"/>
              <a:t>zval</a:t>
            </a:r>
            <a:endParaRPr lang="en-US" dirty="0"/>
          </a:p>
          <a:p>
            <a:r>
              <a:rPr lang="en-US" dirty="0"/>
              <a:t>2*</a:t>
            </a:r>
            <a:r>
              <a:rPr lang="en-US" dirty="0" err="1"/>
              <a:t>pnorm</a:t>
            </a:r>
            <a:r>
              <a:rPr lang="en-US" dirty="0"/>
              <a:t>(20.8459, </a:t>
            </a:r>
            <a:r>
              <a:rPr lang="en-US" dirty="0" err="1"/>
              <a:t>lower.tail</a:t>
            </a:r>
            <a:r>
              <a:rPr lang="en-US" dirty="0"/>
              <a:t> = FALSE) gets you the p-value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1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CED03-68E4-184F-96C6-86FA95DC3A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9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9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BNICMrYtPJY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/S0169534701022352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60A3C-BC96-E241-926B-90F1DDABEE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ms.gle/h4TCAbNpJiVxsypk8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89469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434009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474901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434009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750962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2: Introduction to meta-analytic modelling: common challenges and advanced concepts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effect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Run a fixed effect meta-analysis using the FE dataset.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es,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"FE"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Fixed-Effects Model (k = 5)
## 
</a:t>
            </a:r>
            <a:r>
              <a:rPr b="1" dirty="0">
                <a:latin typeface="Courier"/>
              </a:rPr>
              <a:t>## I^2 (total heterogeneity / total variability):   0.00%</a:t>
            </a:r>
            <a:r>
              <a:rPr dirty="0">
                <a:latin typeface="Courier"/>
              </a:rPr>
              <a:t>
## H^2 (total variability / sampling variability):  0.56
## 
</a:t>
            </a:r>
            <a:r>
              <a:rPr b="1" dirty="0">
                <a:latin typeface="Courier"/>
              </a:rPr>
              <a:t>## Test for Heterogeneity:
## Q(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4) = 2.2340, p-</a:t>
            </a:r>
            <a:r>
              <a:rPr b="1" dirty="0" err="1">
                <a:latin typeface="Courier"/>
              </a:rPr>
              <a:t>val</a:t>
            </a:r>
            <a:r>
              <a:rPr b="1" dirty="0">
                <a:latin typeface="Courier"/>
              </a:rPr>
              <a:t> = 0.6928</a:t>
            </a:r>
            <a:r>
              <a:rPr dirty="0">
                <a:latin typeface="Courier"/>
              </a:rPr>
              <a:t>
## 
## Model Results:
## 
## estimate      se 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</a:t>
            </a:r>
            <a:r>
              <a:rPr b="1" dirty="0">
                <a:latin typeface="Courier"/>
              </a:rPr>
              <a:t>##   2.0731  </a:t>
            </a:r>
            <a:r>
              <a:rPr dirty="0">
                <a:latin typeface="Courier"/>
              </a:rPr>
              <a:t>0.0994  20.8459  &lt;.0001  1.8782  2.2680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5458-6A7D-7D4A-C5F1-728B04CA006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72537" y="1810993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27119-866D-7F3A-A58E-EC70F304A413}"/>
              </a:ext>
            </a:extLst>
          </p:cNvPr>
          <p:cNvSpPr/>
          <p:nvPr/>
        </p:nvSpPr>
        <p:spPr>
          <a:xfrm>
            <a:off x="5868365" y="1810993"/>
            <a:ext cx="3275635" cy="1325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47150"/>
            <a:ext cx="8669438" cy="3640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83C94-8420-F484-6751-35980A91E21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FB52E-14FB-37A4-9552-02BB3708A6F5}"/>
              </a:ext>
            </a:extLst>
          </p:cNvPr>
          <p:cNvSpPr txBox="1"/>
          <p:nvPr/>
        </p:nvSpPr>
        <p:spPr>
          <a:xfrm>
            <a:off x="5949387" y="1721288"/>
            <a:ext cx="30672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lang="en-AU" dirty="0"/>
            </a:br>
            <a:r>
              <a:rPr lang="en-AU" dirty="0">
                <a:latin typeface="Courier"/>
              </a:rPr>
              <a:t>    W     </a:t>
            </a:r>
            <a:r>
              <a:rPr lang="en-AU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dirty="0">
                <a:latin typeface="Courier"/>
              </a:rPr>
              <a:t> </a:t>
            </a:r>
            <a:r>
              <a:rPr lang="en-AU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AU" dirty="0">
                <a:latin typeface="Courier"/>
              </a:rPr>
              <a:t> </a:t>
            </a:r>
            <a:r>
              <a:rPr lang="en-AU" dirty="0" err="1">
                <a:latin typeface="Courier"/>
              </a:rPr>
              <a:t>Ves</a:t>
            </a:r>
            <a:r>
              <a:rPr lang="en-AU" dirty="0">
                <a:latin typeface="Courier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2858946"/>
            <a:ext cx="8669438" cy="3628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92D28-B927-4153-6ED6-0CE6B7FE577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22367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2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9" y="5760126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151AC-740E-3813-410C-D9084B7C42D8}"/>
              </a:ext>
            </a:extLst>
          </p:cNvPr>
          <p:cNvSpPr/>
          <p:nvPr/>
        </p:nvSpPr>
        <p:spPr>
          <a:xfrm>
            <a:off x="237281" y="5440361"/>
            <a:ext cx="8669438" cy="1047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4D434-D454-5EE6-F64C-1A21CA82216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03705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164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fixed effect analysis by hand…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sz="3800" dirty="0"/>
                  <a:t>We can even do all the seemingly fancy stuff </a:t>
                </a:r>
                <a:r>
                  <a:rPr sz="3800" b="1" dirty="0" err="1">
                    <a:latin typeface="Courier"/>
                  </a:rPr>
                  <a:t>metafor</a:t>
                </a:r>
                <a:r>
                  <a:rPr sz="3800" dirty="0"/>
                  <a:t> is doing ourselves if we want….we just need to know the equations:</a:t>
                </a:r>
                <a:endParaRPr lang="en-AU" sz="3800" dirty="0"/>
              </a:p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𝐸𝑆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/∑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‾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</m:e>
                          </m:acc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pooled effect size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dirty="0" err="1">
                    <a:latin typeface="Courier"/>
                  </a:rPr>
                  <a:t>dataFE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dirty="0" err="1">
                    <a:latin typeface="Courier"/>
                  </a:rPr>
                  <a:t>es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   </a:t>
                </a:r>
                <a:r>
                  <a:rPr dirty="0" err="1">
                    <a:latin typeface="Courier"/>
                  </a:rPr>
                  <a:t>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2.073105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pooled variance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/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dirty="0">
                    <a:latin typeface="Courier"/>
                  </a:rPr>
                  <a:t>(W)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VarEsP.FE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0.00989011</a:t>
                </a:r>
              </a:p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Calculate the standard error around estimate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VarEsP.FE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latin typeface="Courier"/>
                  </a:rPr>
                  <a:t>    </a:t>
                </a:r>
                <a:r>
                  <a:rPr dirty="0" err="1">
                    <a:latin typeface="Courier"/>
                  </a:rPr>
                  <a:t>SE.EsP.FE</a:t>
                </a:r>
                <a:endParaRPr dirty="0">
                  <a:latin typeface="Courier"/>
                </a:endParaRP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[1] 0.09944903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7639"/>
                <a:ext cx="8229600" cy="4525963"/>
              </a:xfrm>
              <a:blipFill>
                <a:blip r:embed="rId3"/>
                <a:stretch>
                  <a:fillRect l="-61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626239-739F-B63B-6E22-154725F8397D}"/>
              </a:ext>
            </a:extLst>
          </p:cNvPr>
          <p:cNvSpPr txBox="1"/>
          <p:nvPr/>
        </p:nvSpPr>
        <p:spPr>
          <a:xfrm>
            <a:off x="677118" y="5760126"/>
            <a:ext cx="8362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</a:t>
            </a:r>
            <a:r>
              <a:rPr lang="en-AU" b="1" dirty="0">
                <a:latin typeface="Courier"/>
              </a:rPr>
              <a:t>##   2.0731    </a:t>
            </a:r>
            <a:r>
              <a:rPr lang="en-AU" dirty="0">
                <a:latin typeface="Courier"/>
              </a:rPr>
              <a:t>0.0994  20.8459  &lt;.0001  1.8782  2.2680  ***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B5C7A-85B3-6AA9-B875-965A119D3394}"/>
              </a:ext>
            </a:extLst>
          </p:cNvPr>
          <p:cNvSpPr/>
          <p:nvPr/>
        </p:nvSpPr>
        <p:spPr>
          <a:xfrm>
            <a:off x="677119" y="5760126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F9EA137-EAF7-7596-08E5-725E02BF17A4}"/>
              </a:ext>
            </a:extLst>
          </p:cNvPr>
          <p:cNvCxnSpPr>
            <a:cxnSpLocks/>
          </p:cNvCxnSpPr>
          <p:nvPr/>
        </p:nvCxnSpPr>
        <p:spPr>
          <a:xfrm rot="5400000">
            <a:off x="-293603" y="4506403"/>
            <a:ext cx="2224446" cy="283001"/>
          </a:xfrm>
          <a:prstGeom prst="curvedConnector3">
            <a:avLst>
              <a:gd name="adj1" fmla="val -68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5DE2-E145-25EA-DDDA-FE2A1C6FA76D}"/>
              </a:ext>
            </a:extLst>
          </p:cNvPr>
          <p:cNvSpPr/>
          <p:nvPr/>
        </p:nvSpPr>
        <p:spPr>
          <a:xfrm>
            <a:off x="2685327" y="5760126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6FDC-CFBF-DC9F-78FC-1A3FB510E236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C6F323-43F4-6AF2-ABE1-6A35C885605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7489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</a:t>
            </a:r>
            <a:r>
              <a:rPr lang="en-AU" b="1" dirty="0"/>
              <a:t> model</a:t>
            </a:r>
            <a:r>
              <a:rPr b="1" dirty="0"/>
              <a:t> in code</a:t>
            </a:r>
            <a:r>
              <a:rPr lang="en-AU" b="1" dirty="0"/>
              <a:t>….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97" y="1319515"/>
            <a:ext cx="9051403" cy="4806650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Here adding 0.8 says we want to add 0.8 as the between study variability. In other words, each effect size is sampled from a larger distribution of effect sizes that itself comes from a distribution with a variance of 0.8.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b="1" dirty="0">
                <a:solidFill>
                  <a:srgbClr val="06287E"/>
                </a:solidFill>
                <a:latin typeface="Courier"/>
              </a:rPr>
              <a:t>sqrt</a:t>
            </a:r>
            <a:r>
              <a:rPr b="1" dirty="0">
                <a:latin typeface="Courier"/>
              </a:rPr>
              <a:t>(</a:t>
            </a:r>
            <a:r>
              <a:rPr b="1" dirty="0" err="1">
                <a:latin typeface="Courier"/>
              </a:rPr>
              <a:t>Ves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70A0"/>
                </a:solidFill>
                <a:latin typeface="Courier"/>
              </a:rPr>
              <a:t>+</a:t>
            </a:r>
            <a:r>
              <a:rPr b="1" dirty="0">
                <a:latin typeface="Courier"/>
              </a:rPr>
              <a:t> </a:t>
            </a:r>
            <a:r>
              <a:rPr b="1" dirty="0">
                <a:solidFill>
                  <a:srgbClr val="40A070"/>
                </a:solidFill>
                <a:latin typeface="Courier"/>
              </a:rPr>
              <a:t>0.8</a:t>
            </a:r>
            <a:r>
              <a:rPr b="1" dirty="0">
                <a:latin typeface="Courier"/>
              </a:rPr>
              <a:t>)</a:t>
            </a:r>
            <a:r>
              <a:rPr dirty="0">
                <a:latin typeface="Courier"/>
              </a:rPr>
              <a:t>)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random effect meta-analysis </a:t>
            </a:r>
            <a:br>
              <a:rPr dirty="0"/>
            </a:b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AD14-77CF-BB79-3A06-12B0054A560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Random effect </a:t>
            </a:r>
            <a:r>
              <a:rPr lang="en-AU" b="1" dirty="0"/>
              <a:t>model data…</a:t>
            </a:r>
            <a:endParaRPr b="1" dirty="0"/>
          </a:p>
        </p:txBody>
      </p:sp>
      <p:pic>
        <p:nvPicPr>
          <p:cNvPr id="3" name="Picture 1" descr="code_slides_files/figure-pptx/fvsr-1.png"/>
          <p:cNvPicPr>
            <a:picLocks noGrp="1" noChangeAspect="1"/>
          </p:cNvPicPr>
          <p:nvPr/>
        </p:nvPicPr>
        <p:blipFill rotWithShape="1">
          <a:blip r:embed="rId2"/>
          <a:srcRect t="17987" r="5393" b="3722"/>
          <a:stretch/>
        </p:blipFill>
        <p:spPr bwMode="auto">
          <a:xfrm>
            <a:off x="916651" y="1416049"/>
            <a:ext cx="6678618" cy="441759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5917798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dirty="0"/>
              <a:t>Mean (arrows are sampling standard deviation) effect size for each study. Data simulated under a fixed effect model in black and data simulated under a random effect model in red.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60C48-1B31-4064-DF8A-2F48260EDB6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AU" dirty="0"/>
              <a:t>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# Random effect meta-analysis</a:t>
            </a: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esRE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vi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"DL"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Random-Effects Model (k = 5; tau^2 estimator: DL)
## 
## tau^2 (estimated amount of total heterogeneity): 0.2947 (SE = 0.2731)
## tau (square root of estimated tau^2 value):      0.5429
## I^2 (total heterogeneity / total variability):   83.61%
## H^2 (total variability / sampling variability):  6.10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4) = 24.4015,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zval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 ​ 
##   2.0163  0.2697  7.4753  &lt;.0001  1.4876  2.5449  ***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B7843E-4F5B-9F2E-B4F9-300DA27F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Random</a:t>
            </a:r>
            <a:r>
              <a:rPr b="1" dirty="0"/>
              <a:t> effect</a:t>
            </a:r>
            <a:r>
              <a:rPr lang="en-AU" b="1" dirty="0"/>
              <a:t>s</a:t>
            </a:r>
            <a:r>
              <a:rPr b="1" dirty="0"/>
              <a:t> model</a:t>
            </a:r>
            <a:r>
              <a:rPr lang="en-AU" b="1" dirty="0"/>
              <a:t> meta-analysis..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32B8A-F8E5-5625-66C8-C473195E26F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dirty="0"/>
                  <a:t>We first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dirty="0"/>
                  <a:t> or the between-study variance which can be calculated from these equations</a:t>
                </a:r>
                <a:r>
                  <a:rPr lang="en-AU" dirty="0"/>
                  <a:t> (</a:t>
                </a:r>
                <a:r>
                  <a:rPr lang="en-AU" dirty="0" err="1"/>
                  <a:t>Borenstein</a:t>
                </a:r>
                <a:r>
                  <a:rPr lang="en-AU" dirty="0"/>
                  <a:t>, 2009)</a:t>
                </a:r>
                <a:r>
                  <a:rPr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:r>
                  <a:rPr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𝐸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336"/>
                <a:ext cx="8458200" cy="5143183"/>
              </a:xfrm>
              <a:blipFill>
                <a:blip r:embed="rId2"/>
                <a:stretch>
                  <a:fillRect l="-1799" t="-1970" b="-2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311EF37-FAAF-4013-92C0-074C9852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60336"/>
            <a:ext cx="8686800" cy="1143000"/>
          </a:xfrm>
        </p:spPr>
        <p:txBody>
          <a:bodyPr>
            <a:normAutofit fontScale="90000"/>
          </a:bodyPr>
          <a:lstStyle/>
          <a:p>
            <a:r>
              <a:rPr dirty="0"/>
              <a:t>Now </a:t>
            </a:r>
            <a:r>
              <a:rPr lang="en-AU" dirty="0"/>
              <a:t>a random effect analysis by hand…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9DB7-3673-2B47-2020-CB5B6B98779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85" y="1303336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our Q statistic again</a:t>
            </a:r>
            <a:br>
              <a:rPr dirty="0"/>
            </a:br>
            <a:r>
              <a:rPr dirty="0">
                <a:latin typeface="Courier"/>
              </a:rPr>
              <a:t>    Q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(dataRE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es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 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Q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24.40149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tau2</a:t>
            </a:r>
            <a:br>
              <a:rPr dirty="0"/>
            </a:br>
            <a:r>
              <a:rPr dirty="0">
                <a:latin typeface="Courier"/>
              </a:rPr>
              <a:t>    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(W))</a:t>
            </a:r>
            <a:br>
              <a:rPr dirty="0"/>
            </a:br>
            <a:r>
              <a:rPr dirty="0">
                <a:latin typeface="Courier"/>
              </a:rPr>
              <a:t>    C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69.23077</a:t>
            </a: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df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dataRE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  </a:t>
            </a:r>
            <a:br>
              <a:rPr dirty="0"/>
            </a:br>
            <a:r>
              <a:rPr dirty="0">
                <a:latin typeface="Courier"/>
              </a:rPr>
              <a:t>    T2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(Q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C</a:t>
            </a:r>
            <a:br>
              <a:rPr dirty="0"/>
            </a:br>
            <a:r>
              <a:rPr dirty="0">
                <a:latin typeface="Courier"/>
              </a:rPr>
              <a:t>    T2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0.2946883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B65DF8-9C9B-A7C0-6F4A-AAEDD918340A}"/>
              </a:ext>
            </a:extLst>
          </p:cNvPr>
          <p:cNvSpPr txBox="1">
            <a:spLocks/>
          </p:cNvSpPr>
          <p:nvPr/>
        </p:nvSpPr>
        <p:spPr>
          <a:xfrm>
            <a:off x="228600" y="16033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Now a random effect analysis by hand…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BABE5-BD68-3823-AFC1-6F6519051593}"/>
              </a:ext>
            </a:extLst>
          </p:cNvPr>
          <p:cNvSpPr txBox="1"/>
          <p:nvPr/>
        </p:nvSpPr>
        <p:spPr>
          <a:xfrm>
            <a:off x="3579495" y="2331634"/>
            <a:ext cx="5440680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Test for Heterogeneity:
## Q(</a:t>
            </a:r>
            <a:r>
              <a:rPr lang="en-AU" dirty="0" err="1">
                <a:latin typeface="Courier"/>
              </a:rPr>
              <a:t>df</a:t>
            </a:r>
            <a:r>
              <a:rPr lang="en-AU" dirty="0">
                <a:latin typeface="Courier"/>
              </a:rPr>
              <a:t> = 4) = 24.4015, p-</a:t>
            </a:r>
            <a:r>
              <a:rPr lang="en-AU" dirty="0" err="1">
                <a:latin typeface="Courier"/>
              </a:rPr>
              <a:t>val</a:t>
            </a:r>
            <a:r>
              <a:rPr lang="en-AU" dirty="0">
                <a:latin typeface="Courier"/>
              </a:rPr>
              <a:t> &lt; .0001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5E8E0-952B-B8C8-BEE4-6F6FD1A3C3F9}"/>
              </a:ext>
            </a:extLst>
          </p:cNvPr>
          <p:cNvSpPr txBox="1"/>
          <p:nvPr/>
        </p:nvSpPr>
        <p:spPr>
          <a:xfrm>
            <a:off x="3640455" y="5182968"/>
            <a:ext cx="5223510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5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tau^2 (estimated amount of total heterogeneity): 0.2947 (SE = 0.2731)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BF9F-2F87-1ED8-8C5C-310EE1072A9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variance estimation</a:t>
            </a:r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6AC8-DE3C-322C-5782-BC8A05F6B353}"/>
              </a:ext>
            </a:extLst>
          </p:cNvPr>
          <p:cNvSpPr/>
          <p:nvPr/>
        </p:nvSpPr>
        <p:spPr>
          <a:xfrm>
            <a:off x="627313" y="3088160"/>
            <a:ext cx="8380071" cy="253336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dirty="0"/>
              <a:t>Remember, things are the same but the weighting is different now.</a:t>
            </a:r>
          </a:p>
          <a:p>
            <a:pPr indent="0">
              <a:buNone/>
            </a:pPr>
            <a:r>
              <a:rPr dirty="0">
                <a:latin typeface="Courier"/>
              </a:rPr>
              <a:t>   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RE weights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#Pooled effect size for random effect meta-analysis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 err="1">
                <a:latin typeface="Courier"/>
              </a:rPr>
              <a:t>dataRE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es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 </a:t>
            </a:r>
            <a:br>
              <a:rPr dirty="0"/>
            </a:br>
            <a:r>
              <a:rPr dirty="0">
                <a:latin typeface="Courier"/>
              </a:rPr>
              <a:t>      </a:t>
            </a:r>
            <a:r>
              <a:rPr dirty="0" err="1">
                <a:latin typeface="Courier"/>
              </a:rPr>
              <a:t>esPoolRE</a:t>
            </a:r>
            <a:endParaRPr dirty="0">
              <a:latin typeface="Courier"/>
            </a:endParaRPr>
          </a:p>
          <a:p>
            <a:pPr indent="0">
              <a:buNone/>
            </a:pPr>
            <a:r>
              <a:rPr dirty="0">
                <a:latin typeface="Courier"/>
              </a:rPr>
              <a:t>## [1] 2.016261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Calculate the pooled variance around estimate</a:t>
            </a:r>
            <a:br>
              <a:rPr dirty="0"/>
            </a:br>
            <a:r>
              <a:rPr dirty="0">
                <a:latin typeface="Courier"/>
              </a:rPr>
              <a:t>       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W.re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the standard error around estimate</a:t>
            </a:r>
            <a:br>
              <a:rPr dirty="0"/>
            </a:br>
            <a:r>
              <a:rPr dirty="0">
                <a:latin typeface="Courier"/>
              </a:rPr>
              <a:t>       SE.ES.RE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VarES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   SE.ES.RE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0.2697219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9B535A-C8B2-7056-02FB-CDDE4D21245F}"/>
              </a:ext>
            </a:extLst>
          </p:cNvPr>
          <p:cNvSpPr txBox="1">
            <a:spLocks/>
          </p:cNvSpPr>
          <p:nvPr/>
        </p:nvSpPr>
        <p:spPr>
          <a:xfrm>
            <a:off x="0" y="227798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Now a random effect analysis by hand…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3D1E7-E99D-CC2E-3D1D-962E6526D891}"/>
              </a:ext>
            </a:extLst>
          </p:cNvPr>
          <p:cNvSpPr txBox="1"/>
          <p:nvPr/>
        </p:nvSpPr>
        <p:spPr>
          <a:xfrm>
            <a:off x="541020" y="5691981"/>
            <a:ext cx="8061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Courier"/>
              </a:rPr>
              <a:t>## estimate      se    </a:t>
            </a:r>
            <a:r>
              <a:rPr lang="en-AU" dirty="0" err="1">
                <a:latin typeface="Courier"/>
              </a:rPr>
              <a:t>zval</a:t>
            </a:r>
            <a:r>
              <a:rPr lang="en-AU"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pval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ci.lb</a:t>
            </a:r>
            <a:r>
              <a:rPr lang="en-AU" dirty="0">
                <a:latin typeface="Courier"/>
              </a:rPr>
              <a:t>   </a:t>
            </a:r>
            <a:r>
              <a:rPr lang="en-AU" dirty="0" err="1">
                <a:latin typeface="Courier"/>
              </a:rPr>
              <a:t>ci.ub</a:t>
            </a:r>
            <a:r>
              <a:rPr lang="en-AU" dirty="0">
                <a:latin typeface="Courier"/>
              </a:rPr>
              <a:t>     ​ 
##   2.0163  0.2697  7.4753  &lt;.0001  1.4876  2.5449  ***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F8054-DE60-71D4-A736-270CD3D7FE90}"/>
              </a:ext>
            </a:extLst>
          </p:cNvPr>
          <p:cNvSpPr/>
          <p:nvPr/>
        </p:nvSpPr>
        <p:spPr>
          <a:xfrm>
            <a:off x="433175" y="5737701"/>
            <a:ext cx="1788289" cy="646331"/>
          </a:xfrm>
          <a:prstGeom prst="rect">
            <a:avLst/>
          </a:prstGeom>
          <a:solidFill>
            <a:schemeClr val="tx2">
              <a:lumMod val="60000"/>
              <a:lumOff val="40000"/>
              <a:alpha val="2033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7E09EA-9174-7F10-0262-BA6AC41D2AE2}"/>
              </a:ext>
            </a:extLst>
          </p:cNvPr>
          <p:cNvCxnSpPr>
            <a:cxnSpLocks/>
          </p:cNvCxnSpPr>
          <p:nvPr/>
        </p:nvCxnSpPr>
        <p:spPr>
          <a:xfrm rot="5400000">
            <a:off x="-108968" y="4255692"/>
            <a:ext cx="2445857" cy="426719"/>
          </a:xfrm>
          <a:prstGeom prst="curvedConnector3">
            <a:avLst>
              <a:gd name="adj1" fmla="val -13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BEA6F-BFBF-FAD3-3FE4-D64173D6B4BE}"/>
              </a:ext>
            </a:extLst>
          </p:cNvPr>
          <p:cNvSpPr/>
          <p:nvPr/>
        </p:nvSpPr>
        <p:spPr>
          <a:xfrm>
            <a:off x="2334703" y="5737701"/>
            <a:ext cx="1055032" cy="646331"/>
          </a:xfrm>
          <a:prstGeom prst="rect">
            <a:avLst/>
          </a:prstGeom>
          <a:solidFill>
            <a:schemeClr val="accent2">
              <a:lumMod val="60000"/>
              <a:lumOff val="40000"/>
              <a:alpha val="203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2FBCE6-DA7A-0974-85C0-F73681E02AAC}"/>
              </a:ext>
            </a:extLst>
          </p:cNvPr>
          <p:cNvCxnSpPr/>
          <p:nvPr/>
        </p:nvCxnSpPr>
        <p:spPr>
          <a:xfrm>
            <a:off x="2685327" y="5288280"/>
            <a:ext cx="301713" cy="42612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080991-E5CD-9FF0-87DB-3840EA6CB26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34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289367" y="1682593"/>
            <a:ext cx="4641448" cy="4625610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44B42B-DB2F-D6D3-D3FB-E0C1D5A1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61874"/>
            <a:ext cx="4378576" cy="3773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35B1B-F6F8-9025-B05B-9970DAE71C3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1824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253" y="368892"/>
            <a:ext cx="8279494" cy="133695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meta-analysis: Multi-level meta-analysis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6803" y="1981696"/>
            <a:ext cx="201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effect size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2812" y="2444175"/>
            <a:ext cx="151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</a:t>
            </a:r>
            <a:r>
              <a:rPr lang="en-US" dirty="0"/>
              <a:t> = 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 study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46802" y="3365204"/>
            <a:ext cx="35042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</a:t>
            </a:r>
            <a:r>
              <a:rPr lang="en-US" dirty="0"/>
              <a:t> = effect-size specific effect</a:t>
            </a:r>
          </a:p>
          <a:p>
            <a:r>
              <a:rPr lang="en-US" dirty="0"/>
              <a:t>Or = within-study effect</a:t>
            </a:r>
          </a:p>
          <a:p>
            <a:r>
              <a:rPr lang="en-US" dirty="0"/>
              <a:t>Or = residual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72812" y="5195432"/>
            <a:ext cx="3296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v</a:t>
            </a:r>
            <a:r>
              <a:rPr lang="en-US" dirty="0"/>
              <a:t> = species-specific effect</a:t>
            </a:r>
          </a:p>
          <a:p>
            <a:r>
              <a:rPr lang="en-US" dirty="0"/>
              <a:t>If species (</a:t>
            </a:r>
            <a:r>
              <a:rPr lang="en-US" i="1" dirty="0"/>
              <a:t>k</a:t>
            </a:r>
            <a:r>
              <a:rPr lang="en-US" dirty="0"/>
              <a:t>th species)</a:t>
            </a:r>
          </a:p>
          <a:p>
            <a:r>
              <a:rPr lang="en-US" i="1" dirty="0"/>
              <a:t>v</a:t>
            </a:r>
            <a:r>
              <a:rPr lang="en-US" dirty="0"/>
              <a:t> = location-specific effect</a:t>
            </a:r>
          </a:p>
          <a:p>
            <a:r>
              <a:rPr lang="en-US" dirty="0"/>
              <a:t>If locations (</a:t>
            </a:r>
            <a:r>
              <a:rPr lang="en-US" i="1" dirty="0"/>
              <a:t>k</a:t>
            </a:r>
            <a:r>
              <a:rPr lang="en-US" dirty="0"/>
              <a:t>th location)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6048F-6CBD-594D-8F0A-6470909D265A}"/>
              </a:ext>
            </a:extLst>
          </p:cNvPr>
          <p:cNvSpPr txBox="1"/>
          <p:nvPr/>
        </p:nvSpPr>
        <p:spPr>
          <a:xfrm>
            <a:off x="150931" y="1575021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1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8CED1-C21C-0E4E-90AD-9412D1F096F9}"/>
              </a:ext>
            </a:extLst>
          </p:cNvPr>
          <p:cNvSpPr txBox="1"/>
          <p:nvPr/>
        </p:nvSpPr>
        <p:spPr>
          <a:xfrm>
            <a:off x="150931" y="4075718"/>
            <a:ext cx="324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Multilevel meta-analysis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/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𝐞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EB1A0C-B714-AF4E-91AA-3207856615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541" y="2081043"/>
                <a:ext cx="4072271" cy="1582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/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𝐯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ACFBB5-AB7C-6F47-95C6-C0421F4EE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2" y="4704787"/>
                <a:ext cx="4498210" cy="15828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9BF1A12-8AEC-556E-5751-3975448DB82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33228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2945"/>
            <a:ext cx="8229600" cy="452596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install.packages</a:t>
            </a:r>
            <a:r>
              <a:rPr i="1" dirty="0">
                <a:solidFill>
                  <a:srgbClr val="60A0B0"/>
                </a:solidFill>
                <a:latin typeface="Courier"/>
              </a:rPr>
              <a:t>("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") ; uncomment this line if you haven't already installed '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pacman</a:t>
            </a:r>
            <a:r>
              <a:rPr i="1" dirty="0">
                <a:solidFill>
                  <a:srgbClr val="60A0B0"/>
                </a:solidFill>
                <a:latin typeface="Courier"/>
              </a:rPr>
              <a:t>'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dirty="0" err="1">
                <a:latin typeface="Courier"/>
              </a:rPr>
              <a:t>pacman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p_load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metafor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tidyverse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/qn2af/download"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arr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acclimation response ratio (ARR).  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t2_l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t1_h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x1_h 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x2_l 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sd1_h Standard deviation of mean trait value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sd2_l Standard deviation of mean trait value at low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n1_h  Sample size at high temperature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n2_l  Sample size at low temperature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arr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(x1_h, x2_l, sd1_h, sd2_l, n1_h, n2_l, t1_h, t2_l){</a:t>
            </a:r>
            <a:br>
              <a:rPr dirty="0"/>
            </a:br>
            <a:r>
              <a:rPr dirty="0">
                <a:latin typeface="Courier"/>
              </a:rPr>
              <a:t>        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(x1_h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x2_l)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</a:t>
            </a:r>
            <a:br>
              <a:rPr dirty="0"/>
            </a:br>
            <a:r>
              <a:rPr dirty="0">
                <a:latin typeface="Courier"/>
              </a:rPr>
              <a:t>      V_ARR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(t1_h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t2_l))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(sd2_l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n2_l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sd1_h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n1_h))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(ARR, V_ARR))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C34139-DC0C-19C2-75B3-86B417AC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1" y="598637"/>
            <a:ext cx="5972537" cy="1998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60"/>
            <a:ext cx="8229600" cy="1143000"/>
          </a:xfrm>
        </p:spPr>
        <p:txBody>
          <a:bodyPr/>
          <a:lstStyle/>
          <a:p>
            <a:r>
              <a:rPr lang="en-AU" dirty="0"/>
              <a:t>Example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9CB7A-B10F-C8FF-46A1-50BE320ED7C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Caluclate ARR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34050" y="1417639"/>
            <a:ext cx="10197295" cy="470852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Calculate the effect sizes</a:t>
            </a:r>
            <a:br>
              <a:rPr sz="1800" dirty="0"/>
            </a:b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asr_dat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],</a:t>
            </a:r>
            <a:br>
              <a:rPr sz="1800" dirty="0"/>
            </a:br>
            <a:r>
              <a:rPr sz="1800" dirty="0">
                <a:latin typeface="Courier"/>
              </a:rPr>
              <a:t>        </a:t>
            </a:r>
            <a:r>
              <a:rPr lang="en-AU" sz="1800" dirty="0">
                <a:latin typeface="Courier"/>
              </a:rPr>
              <a:t>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V_ARR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arr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x2_l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mean_low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acc_temp_high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t2_l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acc_temp_low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       </a:t>
            </a:r>
            <a:r>
              <a:rPr lang="en-AU" sz="1800" dirty="0">
                <a:latin typeface="Courier"/>
              </a:rPr>
              <a:t>		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sd_high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sd2_l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sd_low</a:t>
            </a:r>
            <a:r>
              <a:rPr sz="1800" dirty="0">
                <a:latin typeface="Courier"/>
              </a:rPr>
              <a:t>, </a:t>
            </a:r>
            <a:endParaRPr lang="en-AU" sz="1800" dirty="0">
              <a:latin typeface="Courier"/>
            </a:endParaRPr>
          </a:p>
          <a:p>
            <a:pPr indent="0">
              <a:buNone/>
            </a:pPr>
            <a:r>
              <a:rPr lang="en-AU" sz="1800" dirty="0">
                <a:solidFill>
                  <a:srgbClr val="7D9029"/>
                </a:solidFill>
                <a:latin typeface="Courier"/>
              </a:rPr>
              <a:t>					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n1_h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n_high_adj</a:t>
            </a:r>
            <a:r>
              <a:rPr sz="1800" dirty="0">
                <a:latin typeface="Courier"/>
              </a:rPr>
              <a:t>, </a:t>
            </a:r>
            <a:r>
              <a:rPr lang="en-AU" sz="1800" dirty="0">
                <a:latin typeface="Courier"/>
              </a:rPr>
              <a:t>    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n2_l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n_low_adj</a:t>
            </a:r>
            <a:r>
              <a:rPr sz="1800" dirty="0">
                <a:latin typeface="Courier"/>
              </a:rPr>
              <a:t>)[,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(sex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"female"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DCC11-EE2C-7F1F-6F0A-53D906F2629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BC20B-5BD4-E3EA-AF8F-55B1C576A46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2979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7322" y="688438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9B2EB-7C1A-9406-62D3-181181145C2A}"/>
              </a:ext>
            </a:extLst>
          </p:cNvPr>
          <p:cNvSpPr txBox="1"/>
          <p:nvPr/>
        </p:nvSpPr>
        <p:spPr>
          <a:xfrm>
            <a:off x="6001142" y="3769963"/>
            <a:ext cx="2974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Overall meta-analytic mean as 0.167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dirty="0"/>
              <a:t>95% confidence interval of 0.101 to 0.233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7A09-8701-0610-35C6-9DC856348BF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F07097-0EA5-C7CA-19A8-9630F0C4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903" y="283553"/>
            <a:ext cx="4162097" cy="2123316"/>
          </a:xfrm>
        </p:spPr>
        <p:txBody>
          <a:bodyPr/>
          <a:lstStyle/>
          <a:p>
            <a:r>
              <a:rPr lang="en-AU" dirty="0"/>
              <a:t>Multilevel </a:t>
            </a:r>
            <a:br>
              <a:rPr lang="en-AU" dirty="0"/>
            </a:br>
            <a:r>
              <a:rPr lang="en-AU" dirty="0"/>
              <a:t>Meta-analytic M</a:t>
            </a:r>
            <a:r>
              <a:rPr dirty="0" err="1"/>
              <a:t>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0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FC758B-65D9-0A41-B369-33BA4CC2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8" y="1644292"/>
            <a:ext cx="8174598" cy="178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64B13-E6F6-5B49-8E47-E0AD1C27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71" y="3020435"/>
            <a:ext cx="5362416" cy="408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219BD-4171-9D4E-B27C-68CB3933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" y="3890877"/>
            <a:ext cx="8178469" cy="17847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FC7B5CA-78F1-EE47-99E2-8CFDB64D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88" y="123489"/>
            <a:ext cx="8391741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E7F1-88C5-8735-1A15-1937DE903FB7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81192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3391556"/>
            <a:ext cx="8531050" cy="33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03BF1-40E6-574E-F128-31060D0F4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2777361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03806BE-1FAA-2FF6-6F14-E3E81D920B25}"/>
              </a:ext>
            </a:extLst>
          </p:cNvPr>
          <p:cNvSpPr/>
          <p:nvPr/>
        </p:nvSpPr>
        <p:spPr>
          <a:xfrm>
            <a:off x="0" y="4720326"/>
            <a:ext cx="8531050" cy="205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02C7B-AF29-6148-A5A3-09DDC3912F3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94789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0926-2E32-BB4C-A4EF-4DA446A7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4638"/>
            <a:ext cx="788670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Three main aims of </a:t>
            </a:r>
            <a:br>
              <a:rPr lang="en-US" b="1" dirty="0"/>
            </a:br>
            <a:r>
              <a:rPr lang="en-US" b="1" dirty="0"/>
              <a:t>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9989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generality across studies on the same (similar) topics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Meta-analysis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Sub-group meta-analysis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Finding consistency (inconsistency) among studies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Heterogeneity analysis</a:t>
            </a:r>
          </a:p>
          <a:p>
            <a:pPr marL="514350" indent="-5143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Explaining variation in effects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Meta-regression</a:t>
            </a: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Publication-bias tests</a:t>
            </a:r>
          </a:p>
        </p:txBody>
      </p:sp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462" y="39457"/>
            <a:ext cx="7886700" cy="1325563"/>
          </a:xfrm>
        </p:spPr>
        <p:txBody>
          <a:bodyPr/>
          <a:lstStyle/>
          <a:p>
            <a:r>
              <a:rPr lang="en-US" dirty="0"/>
              <a:t>Phylogenetic meta-analysis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0960" y="1803658"/>
            <a:ext cx="2511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</a:t>
            </a:r>
            <a:r>
              <a:rPr lang="en-US" dirty="0"/>
              <a:t> = phylogenetic effect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6360" y="4668431"/>
            <a:ext cx="4950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 = correlation matrix of species distances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ACD64-69E9-9141-9E0A-3F31DFBF8F84}"/>
              </a:ext>
            </a:extLst>
          </p:cNvPr>
          <p:cNvSpPr txBox="1"/>
          <p:nvPr/>
        </p:nvSpPr>
        <p:spPr>
          <a:xfrm>
            <a:off x="3939717" y="5537623"/>
            <a:ext cx="36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 (species)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58ECFE-2BDA-2F42-AAD2-4A74FACD0CCE}"/>
              </a:ext>
            </a:extLst>
          </p:cNvPr>
          <p:cNvSpPr/>
          <p:nvPr/>
        </p:nvSpPr>
        <p:spPr>
          <a:xfrm>
            <a:off x="919711" y="1384988"/>
            <a:ext cx="531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Phylogenetic common-effect &amp; random-effects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8D620-1F05-3E40-BE27-815043FE876C}"/>
              </a:ext>
            </a:extLst>
          </p:cNvPr>
          <p:cNvSpPr txBox="1"/>
          <p:nvPr/>
        </p:nvSpPr>
        <p:spPr>
          <a:xfrm>
            <a:off x="5860960" y="214471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/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90FB9C-8B61-C848-96D7-3AE2F4FA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19475"/>
                <a:ext cx="4178886" cy="2697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/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98D362-CCE7-0C46-A951-15AB59DC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960" y="2494602"/>
                <a:ext cx="2670090" cy="948849"/>
              </a:xfrm>
              <a:prstGeom prst="rect">
                <a:avLst/>
              </a:prstGeom>
              <a:blipFill>
                <a:blip r:embed="rId3"/>
                <a:stretch>
                  <a:fillRect l="-1896" t="-2632" r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DF5584-B364-E047-B963-F89AB5CA9D4B}"/>
              </a:ext>
            </a:extLst>
          </p:cNvPr>
          <p:cNvSpPr txBox="1"/>
          <p:nvPr/>
        </p:nvSpPr>
        <p:spPr>
          <a:xfrm>
            <a:off x="3774558" y="192665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Adams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19B5CF-7A9B-914D-BF88-3E997A842E1F}"/>
              </a:ext>
            </a:extLst>
          </p:cNvPr>
          <p:cNvSpPr txBox="1"/>
          <p:nvPr/>
        </p:nvSpPr>
        <p:spPr>
          <a:xfrm>
            <a:off x="3774558" y="2379005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/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1,3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2,3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b="0" i="0">
                                            <a:latin typeface="Cambria Math" panose="02040503050406030204" pitchFamily="18" charset="0"/>
                                          </a:rPr>
                                          <m:t>3,2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CF48D-FEF6-DC42-8732-EDA0C5D49F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2" y="5174302"/>
                <a:ext cx="3472617" cy="1112805"/>
              </a:xfrm>
              <a:prstGeom prst="rect">
                <a:avLst/>
              </a:prstGeom>
              <a:blipFill>
                <a:blip r:embed="rId4"/>
                <a:stretch>
                  <a:fillRect t="-55682" r="-6545" b="-82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855480-1132-A84A-9B42-F872ED4E935F}"/>
              </a:ext>
            </a:extLst>
          </p:cNvPr>
          <p:cNvSpPr txBox="1"/>
          <p:nvPr/>
        </p:nvSpPr>
        <p:spPr>
          <a:xfrm>
            <a:off x="337589" y="6406815"/>
            <a:ext cx="677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 = function; </a:t>
            </a:r>
            <a:r>
              <a:rPr lang="en-US" i="1" dirty="0"/>
              <a:t>g</a:t>
            </a:r>
            <a:r>
              <a:rPr lang="en-US" dirty="0"/>
              <a:t> = distance between the root and the common ancestor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/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Our notation assumes: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Hadfield &amp; Nakagawa (2010)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A9AEEE-F595-C097-75AE-19C00B0A3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710" y="3391556"/>
                <a:ext cx="4178886" cy="1502847"/>
              </a:xfrm>
              <a:prstGeom prst="rect">
                <a:avLst/>
              </a:prstGeom>
              <a:blipFill>
                <a:blip r:embed="rId5"/>
                <a:stretch>
                  <a:fillRect l="-121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6C5663F-BAC7-267C-2051-97F53D0D0CF8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54152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97182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9" y="1318306"/>
            <a:ext cx="6756079" cy="2379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0CCD58-F4A7-7822-2F59-1B71C0B3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91" y="68312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do a phylogenetic meta-analysis….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2089B-6EE4-2287-4329-0A0609BC7AAC}"/>
              </a:ext>
            </a:extLst>
          </p:cNvPr>
          <p:cNvSpPr txBox="1"/>
          <p:nvPr/>
        </p:nvSpPr>
        <p:spPr>
          <a:xfrm>
            <a:off x="4392593" y="1284750"/>
            <a:ext cx="4618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https://daniel1noble.github.io/meta-workshop/</a:t>
            </a:r>
            <a:r>
              <a:rPr lang="en-US" dirty="0" err="1">
                <a:solidFill>
                  <a:schemeClr val="bg1"/>
                </a:solidFill>
              </a:rPr>
              <a:t>phylo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8BEF-9D23-BB25-CBAD-CC1E9B3B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3145"/>
            <a:ext cx="8229600" cy="1143000"/>
          </a:xfrm>
        </p:spPr>
        <p:txBody>
          <a:bodyPr/>
          <a:lstStyle/>
          <a:p>
            <a:r>
              <a:rPr lang="en-US" dirty="0"/>
              <a:t>Phylogenetic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C3539-8ADB-A162-3530-EF12C14CB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788"/>
            <a:ext cx="9144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4C597-29F7-BF9D-26E2-E3E13BFA9FCB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E4C0B-FC78-093C-752A-2B2605932F4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does this model tell us about how important evolutionary history among species is in explaining variation in the relationship between physiology and dispersal?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9721-E8A8-E93D-CD4A-9107C4FE88E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14320A-D206-CEDA-4AD2-9A1AFC230AB1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</p:spTree>
    <p:extLst>
      <p:ext uri="{BB962C8B-B14F-4D97-AF65-F5344CB8AC3E}">
        <p14:creationId xmlns:p14="http://schemas.microsoft.com/office/powerpoint/2010/main" val="9210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685"/>
            <a:ext cx="8229600" cy="4525963"/>
          </a:xfrm>
        </p:spPr>
        <p:txBody>
          <a:bodyPr>
            <a:normAutofit fontScale="32500" lnSpcReduction="20000"/>
          </a:bodyPr>
          <a:lstStyle/>
          <a:p>
            <a:pPr indent="0">
              <a:buNone/>
            </a:pP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metafor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Zr, </a:t>
            </a:r>
            <a:r>
              <a:rPr dirty="0">
                <a:solidFill>
                  <a:srgbClr val="7D9029"/>
                </a:solidFill>
                <a:latin typeface="Courier"/>
              </a:rPr>
              <a:t>V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V_Zr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random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species, </a:t>
            </a:r>
            <a:r>
              <a:rPr dirty="0">
                <a:solidFill>
                  <a:srgbClr val="4070A0"/>
                </a:solidFill>
                <a:latin typeface="Courier"/>
              </a:rPr>
              <a:t>~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|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7D9029"/>
                </a:solidFill>
                <a:latin typeface="Courier"/>
              </a:rPr>
              <a:t>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list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phylo_cor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method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"REML"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test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"contain"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species_OTL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stringr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str_replace_all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 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"_"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overall_model</a:t>
            </a:r>
            <a:r>
              <a:rPr dirty="0">
                <a:latin typeface="Courier"/>
              </a:rPr>
              <a:t>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Multivariate Meta-Analysis Model (k = 272; method: REML)
## 
##    </a:t>
            </a:r>
            <a:r>
              <a:rPr dirty="0" err="1">
                <a:latin typeface="Courier"/>
              </a:rPr>
              <a:t>logLik</a:t>
            </a:r>
            <a:r>
              <a:rPr dirty="0">
                <a:latin typeface="Courier"/>
              </a:rPr>
              <a:t>   Deviance        AIC        BIC       </a:t>
            </a:r>
            <a:r>
              <a:rPr dirty="0" err="1">
                <a:latin typeface="Courier"/>
              </a:rPr>
              <a:t>AICc</a:t>
            </a:r>
            <a:r>
              <a:rPr dirty="0">
                <a:latin typeface="Courier"/>
              </a:rPr>
              <a:t>  ​ 
## -160.5426   321.0852   331.0852   349.0958   331.3116   
## 
## Variance Components:
## 
##             </a:t>
            </a:r>
            <a:r>
              <a:rPr dirty="0" err="1">
                <a:latin typeface="Courier"/>
              </a:rPr>
              <a:t>estim</a:t>
            </a:r>
            <a:r>
              <a:rPr dirty="0">
                <a:latin typeface="Courier"/>
              </a:rPr>
              <a:t>    sqrt  </a:t>
            </a:r>
            <a:r>
              <a:rPr dirty="0" err="1">
                <a:latin typeface="Courier"/>
              </a:rPr>
              <a:t>nlvls</a:t>
            </a:r>
            <a:r>
              <a:rPr dirty="0">
                <a:latin typeface="Courier"/>
              </a:rPr>
              <a:t>  fixed       factor    R 
## sigma^2.1  0.0016  0.0398     88     no  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no 
## sigma^2.2  0.1155  0.3399    272     no        </a:t>
            </a:r>
            <a:r>
              <a:rPr dirty="0" err="1">
                <a:latin typeface="Courier"/>
              </a:rPr>
              <a:t>es_ID</a:t>
            </a:r>
            <a:r>
              <a:rPr dirty="0">
                <a:latin typeface="Courier"/>
              </a:rPr>
              <a:t>   no 
## sigma^2.3  0.0260  0.1614     79     no      species   no 
## sigma^2.4  0.0000  0.0000     74     no  </a:t>
            </a:r>
            <a:r>
              <a:rPr dirty="0" err="1">
                <a:latin typeface="Courier"/>
              </a:rPr>
              <a:t>species_OTL</a:t>
            </a:r>
            <a:r>
              <a:rPr dirty="0">
                <a:latin typeface="Courier"/>
              </a:rPr>
              <a:t>  yes 
## 
## Test for Heterogeneity:
## Q(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= 271) = 2508.8317, p-</a:t>
            </a:r>
            <a:r>
              <a:rPr dirty="0" err="1">
                <a:latin typeface="Courier"/>
              </a:rPr>
              <a:t>val</a:t>
            </a:r>
            <a:r>
              <a:rPr dirty="0">
                <a:latin typeface="Courier"/>
              </a:rPr>
              <a:t> &lt; .0001
## 
## Model Results:
## 
## estimate      se    </a:t>
            </a:r>
            <a:r>
              <a:rPr dirty="0" err="1">
                <a:latin typeface="Courier"/>
              </a:rPr>
              <a:t>tval</a:t>
            </a: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pval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ci.lb</a:t>
            </a:r>
            <a:r>
              <a:rPr dirty="0">
                <a:latin typeface="Courier"/>
              </a:rPr>
              <a:t>   </a:t>
            </a:r>
            <a:r>
              <a:rPr dirty="0" err="1">
                <a:latin typeface="Courier"/>
              </a:rPr>
              <a:t>ci.ub</a:t>
            </a:r>
            <a:r>
              <a:rPr dirty="0">
                <a:latin typeface="Courier"/>
              </a:rPr>
              <a:t>    ​ 
##   0.0979  0.0347  2.8202  73  0.0062  0.0287  0.1671  ** 
## 
## ---
## </a:t>
            </a:r>
            <a:r>
              <a:rPr dirty="0" err="1">
                <a:latin typeface="Courier"/>
              </a:rPr>
              <a:t>Signif</a:t>
            </a:r>
            <a:r>
              <a:rPr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2C09C-7A09-89B3-595A-A6135E9829E7}"/>
              </a:ext>
            </a:extLst>
          </p:cNvPr>
          <p:cNvSpPr txBox="1"/>
          <p:nvPr/>
        </p:nvSpPr>
        <p:spPr>
          <a:xfrm>
            <a:off x="457200" y="581364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does this model differ from the phylogenetic meta-analytic model we described in previous slides?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/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D625A88-06B5-1F7A-80C3-E2127273E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09" y="4074208"/>
                <a:ext cx="4151376" cy="1098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F4A9EEC3-CCA8-E4A6-58FD-AB454C95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21814B-FFA9-B127-27E6-80D57522B7F4}"/>
              </a:ext>
            </a:extLst>
          </p:cNvPr>
          <p:cNvSpPr txBox="1">
            <a:spLocks/>
          </p:cNvSpPr>
          <p:nvPr/>
        </p:nvSpPr>
        <p:spPr>
          <a:xfrm>
            <a:off x="457200" y="1589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phylogenetic model results…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49E18-9B79-8179-1DCB-AA852B7FCDE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43827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4870B9-05C7-424C-B1AC-CC8401A8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4" y="539727"/>
            <a:ext cx="7295704" cy="1767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67704-7439-BB4C-887F-9909F937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156" y="2084220"/>
            <a:ext cx="5223167" cy="4966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2742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9BB4F-0665-014F-9E1E-A41ADD39BCDB}"/>
              </a:ext>
            </a:extLst>
          </p:cNvPr>
          <p:cNvSpPr/>
          <p:nvPr/>
        </p:nvSpPr>
        <p:spPr>
          <a:xfrm>
            <a:off x="6227224" y="5079929"/>
            <a:ext cx="2511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</a:t>
            </a:r>
            <a:r>
              <a:rPr lang="en-US" dirty="0"/>
              <a:t> = non-phylogenetic part of species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E16B6-D632-5B45-8137-E04A89FA3FF5}"/>
              </a:ext>
            </a:extLst>
          </p:cNvPr>
          <p:cNvSpPr txBox="1"/>
          <p:nvPr/>
        </p:nvSpPr>
        <p:spPr>
          <a:xfrm>
            <a:off x="4779778" y="5907165"/>
            <a:ext cx="39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and think: it is all good in theory…..</a:t>
            </a:r>
          </a:p>
          <a:p>
            <a:r>
              <a:rPr lang="en-US" dirty="0"/>
              <a:t>Can we distinguish </a:t>
            </a:r>
            <a:r>
              <a:rPr lang="en-US" i="1" dirty="0"/>
              <a:t>s</a:t>
            </a:r>
            <a:r>
              <a:rPr lang="en-US" dirty="0"/>
              <a:t> and </a:t>
            </a:r>
            <a:r>
              <a:rPr lang="en-US" i="1" dirty="0"/>
              <a:t>u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/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Assumption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effect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species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915973-D60A-034D-9FAA-D82BA5B89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36" y="5693692"/>
                <a:ext cx="2630848" cy="948849"/>
              </a:xfrm>
              <a:prstGeom prst="rect">
                <a:avLst/>
              </a:prstGeom>
              <a:blipFill>
                <a:blip r:embed="rId4"/>
                <a:stretch>
                  <a:fillRect l="-1932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/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AU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𝑝𝑝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5ECA0-9DD3-4F40-8890-7C20D1DF4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" y="3025413"/>
                <a:ext cx="7467599" cy="1964064"/>
              </a:xfrm>
              <a:prstGeom prst="rect">
                <a:avLst/>
              </a:prstGeom>
              <a:blipFill>
                <a:blip r:embed="rId5"/>
                <a:stretch>
                  <a:fillRect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077768-F714-8BAA-C9EB-68DC97CDD1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82358-C2E7-3D36-CC5C-EB71509C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978" y="449274"/>
            <a:ext cx="7467599" cy="257882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7023C5-E7D1-7103-19FA-0BF8E609E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476" y="4898353"/>
            <a:ext cx="7175641" cy="190566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C0A8195-59EE-17E9-90DD-6195E376F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95" y="4842639"/>
            <a:ext cx="131708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6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1F21-792C-464F-BA41-95BABBDB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068"/>
            <a:ext cx="8229600" cy="1143000"/>
          </a:xfrm>
        </p:spPr>
        <p:txBody>
          <a:bodyPr/>
          <a:lstStyle/>
          <a:p>
            <a:r>
              <a:rPr lang="en-US" dirty="0"/>
              <a:t>More complex non-independence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8C7C8-4E6E-9A15-8612-A8F368C696AC}"/>
              </a:ext>
            </a:extLst>
          </p:cNvPr>
          <p:cNvGrpSpPr/>
          <p:nvPr/>
        </p:nvGrpSpPr>
        <p:grpSpPr>
          <a:xfrm>
            <a:off x="457200" y="1404402"/>
            <a:ext cx="3901542" cy="4049195"/>
            <a:chOff x="16529" y="1070656"/>
            <a:chExt cx="3582979" cy="3469512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0F62FF85-D278-5F9D-5CC8-B2D2167F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29" y="1070656"/>
              <a:ext cx="3389084" cy="33595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92D39-D923-A126-2B8A-784BED6AB6C9}"/>
                </a:ext>
              </a:extLst>
            </p:cNvPr>
            <p:cNvSpPr/>
            <p:nvPr/>
          </p:nvSpPr>
          <p:spPr>
            <a:xfrm>
              <a:off x="2835579" y="1814330"/>
              <a:ext cx="763929" cy="2725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F5B568A-0D59-ED74-B9C6-0E9F81FC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26" y="971359"/>
            <a:ext cx="3221156" cy="5886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F21860-EC7B-0DDC-60E4-93C3433CF3EF}"/>
              </a:ext>
            </a:extLst>
          </p:cNvPr>
          <p:cNvSpPr txBox="1"/>
          <p:nvPr/>
        </p:nvSpPr>
        <p:spPr>
          <a:xfrm>
            <a:off x="231492" y="5657671"/>
            <a:ext cx="4390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see also: </a:t>
            </a:r>
          </a:p>
          <a:p>
            <a:r>
              <a:rPr lang="en-US" dirty="0"/>
              <a:t>	- </a:t>
            </a:r>
            <a:r>
              <a:rPr lang="en-US" dirty="0" err="1"/>
              <a:t>Gleser</a:t>
            </a:r>
            <a:r>
              <a:rPr lang="en-US" dirty="0"/>
              <a:t> &amp; Olkin (2009) </a:t>
            </a:r>
          </a:p>
          <a:p>
            <a:r>
              <a:rPr lang="en-US" dirty="0"/>
              <a:t>	- </a:t>
            </a:r>
            <a:r>
              <a:rPr lang="en-US" dirty="0" err="1"/>
              <a:t>Lajeunesse</a:t>
            </a:r>
            <a:r>
              <a:rPr lang="en-US" dirty="0"/>
              <a:t> (2011)</a:t>
            </a:r>
          </a:p>
          <a:p>
            <a:r>
              <a:rPr lang="en-US" dirty="0"/>
              <a:t>	- </a:t>
            </a:r>
            <a:r>
              <a:rPr lang="en-US" dirty="0" err="1"/>
              <a:t>Koricheva</a:t>
            </a:r>
            <a:r>
              <a:rPr lang="en-US" dirty="0"/>
              <a:t> et al.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E1A92-C618-CEAB-B1D5-6A28111380D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79957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Shared-Control Non-independence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/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AU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B0D098-7107-E34F-A3A9-B18E916D5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0" y="1664668"/>
                <a:ext cx="3847657" cy="2522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/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^"/>
                          <m:pos m:val="top"/>
                          <m:vertJc m:val="bot"/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groupCh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</m:groupCh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lnRR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AU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1CF130-03F8-D549-B259-77EAE4BA6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87" y="2030033"/>
                <a:ext cx="4678325" cy="319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/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&amp;</m:t>
                      </m:r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groupChr>
                            <m:groupChrPr>
                              <m:chr m:val="^"/>
                              <m:pos m:val="top"/>
                              <m:vertJc m:val="bot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</m:groupCh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Variance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55B7FD-AB52-0948-91D5-E5D090358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4" y="4522020"/>
                <a:ext cx="2178737" cy="434414"/>
              </a:xfrm>
              <a:prstGeom prst="rect">
                <a:avLst/>
              </a:prstGeom>
              <a:blipFill>
                <a:blip r:embed="rId5"/>
                <a:stretch>
                  <a:fillRect t="-17143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/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groupChr>
                      <m:groupChrPr>
                        <m:chr m:val="^"/>
                        <m:pos m:val="top"/>
                        <m:vertJc m:val="bot"/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groupCh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groupCh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groupChr>
                          <m:groupChrPr>
                            <m:chr m:val="^"/>
                            <m:pos m:val="top"/>
                            <m:vertJc m:val="bot"/>
                            <m:ctrlPr>
                              <a:rPr lang="en-AU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groupCh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= Co-variance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AA908B-0E44-EE4E-AC88-50840A21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0" y="5221932"/>
                <a:ext cx="2209259" cy="381579"/>
              </a:xfrm>
              <a:prstGeom prst="rect">
                <a:avLst/>
              </a:prstGeom>
              <a:blipFill>
                <a:blip r:embed="rId6"/>
                <a:stretch>
                  <a:fillRect l="-2857" t="-32258" r="-1714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95554DA-FA45-0B49-8922-FD6FF2EF6279}"/>
              </a:ext>
            </a:extLst>
          </p:cNvPr>
          <p:cNvSpPr txBox="1"/>
          <p:nvPr/>
        </p:nvSpPr>
        <p:spPr>
          <a:xfrm>
            <a:off x="915814" y="2276713"/>
            <a:ext cx="271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case with 3 effect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C9941-A515-A145-93E6-2C4D87F00ED6}"/>
              </a:ext>
            </a:extLst>
          </p:cNvPr>
          <p:cNvSpPr txBox="1"/>
          <p:nvPr/>
        </p:nvSpPr>
        <p:spPr>
          <a:xfrm>
            <a:off x="4716146" y="5671600"/>
            <a:ext cx="417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 will usually be a “block-diagonal”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993B27-8304-0C71-4370-63A8FC13E9AF}"/>
              </a:ext>
            </a:extLst>
          </p:cNvPr>
          <p:cNvSpPr txBox="1"/>
          <p:nvPr/>
        </p:nvSpPr>
        <p:spPr>
          <a:xfrm>
            <a:off x="294330" y="6398695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Lajeunesse</a:t>
            </a:r>
            <a:r>
              <a:rPr lang="en-US" dirty="0"/>
              <a:t> (2011), Ecology &amp; </a:t>
            </a:r>
            <a:r>
              <a:rPr lang="en-US" dirty="0" err="1"/>
              <a:t>Gleser</a:t>
            </a:r>
            <a:r>
              <a:rPr lang="en-US" dirty="0"/>
              <a:t> and Olkin (2009).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B2DD1-1C5B-B729-3F56-99534585F4A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7816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4512-80B2-B900-EEFB-6DA1FDBD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meta-analysis is doing…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2AC7F462-59BE-FAA1-A617-2E1E7578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168" y="1322946"/>
            <a:ext cx="5939562" cy="5165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A4C0D-1988-589E-B692-A971E22CAA7E}"/>
              </a:ext>
            </a:extLst>
          </p:cNvPr>
          <p:cNvSpPr txBox="1"/>
          <p:nvPr/>
        </p:nvSpPr>
        <p:spPr>
          <a:xfrm>
            <a:off x="4572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Hillebrand &amp; </a:t>
            </a:r>
            <a:r>
              <a:rPr lang="en-US" dirty="0" err="1"/>
              <a:t>Gurevitch</a:t>
            </a:r>
            <a:r>
              <a:rPr lang="en-US" dirty="0"/>
              <a:t> (2016).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2C64C-2707-49E0-96D7-4334B13830B0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4005888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140" y="5494438"/>
            <a:ext cx="3898900" cy="827458"/>
          </a:xfrm>
        </p:spPr>
        <p:txBody>
          <a:bodyPr/>
          <a:lstStyle/>
          <a:p>
            <a:r>
              <a:rPr i="1" dirty="0">
                <a:solidFill>
                  <a:srgbClr val="BA2121"/>
                </a:solidFill>
                <a:latin typeface="Courier"/>
              </a:rPr>
              <a:t>## Plot the M matrix as a correlation matrix</a:t>
            </a:r>
            <a:br>
              <a:rPr dirty="0"/>
            </a:br>
            <a:r>
              <a:rPr dirty="0" err="1">
                <a:latin typeface="Courier"/>
              </a:rPr>
              <a:t>corrplot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corrplot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cov2cor</a:t>
            </a:r>
            <a:r>
              <a:rPr dirty="0">
                <a:latin typeface="Courier"/>
              </a:rPr>
              <a:t>(M))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975151-3A89-7F59-765C-DE5ADB94AE6F}"/>
              </a:ext>
            </a:extLst>
          </p:cNvPr>
          <p:cNvSpPr txBox="1">
            <a:spLocks/>
          </p:cNvSpPr>
          <p:nvPr/>
        </p:nvSpPr>
        <p:spPr>
          <a:xfrm>
            <a:off x="-107188" y="3463715"/>
            <a:ext cx="4753463" cy="329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i="1" dirty="0">
                <a:solidFill>
                  <a:srgbClr val="BA2121"/>
                </a:solidFill>
                <a:latin typeface="Courier"/>
              </a:rPr>
              <a:t>## Calculate the M matrix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M </a:t>
            </a:r>
            <a:r>
              <a:rPr lang="en-AU" sz="1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solidFill>
                  <a:srgbClr val="06287E"/>
                </a:solidFill>
                <a:latin typeface="Courier"/>
              </a:rPr>
              <a:t>make_VCV_matrix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mass_data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"vi"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cluster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comparison_ID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m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control_mean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control_error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n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control_N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>
                <a:solidFill>
                  <a:srgbClr val="7D9029"/>
                </a:solidFill>
                <a:latin typeface="Courier"/>
              </a:rPr>
              <a:t>type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vcv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vcal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"ROM"</a:t>
            </a:r>
            <a:r>
              <a:rPr lang="en-AU" sz="1400" dirty="0">
                <a:latin typeface="Courier"/>
              </a:rPr>
              <a:t>, </a:t>
            </a:r>
          </a:p>
          <a:p>
            <a:pPr indent="0">
              <a:buFont typeface="Arial"/>
              <a:buNone/>
            </a:pPr>
            <a:r>
              <a:rPr lang="en-AU" sz="1400" dirty="0" err="1">
                <a:solidFill>
                  <a:srgbClr val="7D9029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obs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15BAC-8B5E-AE45-A284-2E21D58F99CA}"/>
              </a:ext>
            </a:extLst>
          </p:cNvPr>
          <p:cNvSpPr>
            <a:spLocks noGrp="1"/>
          </p:cNvSpPr>
          <p:nvPr/>
        </p:nvSpPr>
        <p:spPr>
          <a:xfrm>
            <a:off x="457200" y="2570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Shared-Control Non-independence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1577-D3DE-8E84-E02D-9BF3249D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" y="1076994"/>
            <a:ext cx="7360920" cy="2054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70DB4-8163-8C0A-0387-8145F06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44" y="3049998"/>
            <a:ext cx="4794327" cy="3710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BB753-3922-AD7E-810D-B49ED9EA115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43F0-1EA4-2604-0CC1-2F728C23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431194"/>
            <a:ext cx="8229600" cy="4525963"/>
          </a:xfrm>
        </p:spPr>
        <p:txBody>
          <a:bodyPr/>
          <a:lstStyle/>
          <a:p>
            <a:r>
              <a:rPr lang="en-US" dirty="0"/>
              <a:t>After controlling for non-independence and estimating meta-analytic means we want to calculate </a:t>
            </a:r>
            <a:r>
              <a:rPr lang="en-US" b="1" i="1" dirty="0"/>
              <a:t>how much variation in effects exists</a:t>
            </a:r>
          </a:p>
          <a:p>
            <a:r>
              <a:rPr lang="en-US" b="1" i="1" dirty="0"/>
              <a:t>Why?</a:t>
            </a:r>
          </a:p>
          <a:p>
            <a:pPr lvl="1"/>
            <a:r>
              <a:rPr lang="en-US" dirty="0"/>
              <a:t>Tells us how consistent effects are across studies</a:t>
            </a:r>
          </a:p>
          <a:p>
            <a:pPr lvl="1"/>
            <a:r>
              <a:rPr lang="en-US" dirty="0"/>
              <a:t>Tells us how much variation is the result of sampling error relative to other drivers</a:t>
            </a:r>
          </a:p>
          <a:p>
            <a:pPr lvl="1"/>
            <a:r>
              <a:rPr lang="en-US" dirty="0"/>
              <a:t>Should </a:t>
            </a:r>
            <a:r>
              <a:rPr lang="en-US" b="1" i="1" dirty="0"/>
              <a:t>ALWAYS</a:t>
            </a:r>
            <a:r>
              <a:rPr lang="en-US" dirty="0"/>
              <a:t> accompany effect size means </a:t>
            </a:r>
            <a:endParaRPr lang="en-US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D810A6-0D90-FF93-706C-0808A2AB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174156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B96C1-166E-8A58-2996-A6C16DFE4DF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180068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063" y="134712"/>
            <a:ext cx="7886700" cy="1325563"/>
          </a:xfrm>
        </p:spPr>
        <p:txBody>
          <a:bodyPr/>
          <a:lstStyle/>
          <a:p>
            <a:r>
              <a:rPr lang="en-US" dirty="0"/>
              <a:t>Quantifying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59703"/>
            <a:ext cx="8042276" cy="330269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Two common heterogeneity statistics</a:t>
            </a:r>
          </a:p>
          <a:p>
            <a:pPr lvl="1"/>
            <a:r>
              <a:rPr lang="en-US" dirty="0"/>
              <a:t>Cochran’s </a:t>
            </a:r>
            <a:r>
              <a:rPr lang="en-US" i="1" dirty="0"/>
              <a:t>Q </a:t>
            </a:r>
            <a:r>
              <a:rPr lang="en-US" dirty="0"/>
              <a:t>and</a:t>
            </a:r>
            <a:r>
              <a:rPr lang="en-US" i="1" dirty="0"/>
              <a:t> I</a:t>
            </a:r>
            <a:r>
              <a:rPr lang="en-US" baseline="30000" dirty="0"/>
              <a:t>2</a:t>
            </a:r>
            <a:endParaRPr lang="en-US" i="1" dirty="0"/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a preferred measure of heterogeneity (it does not depend on the sample size while </a:t>
            </a:r>
            <a:r>
              <a:rPr lang="en-US" i="1" dirty="0"/>
              <a:t>Q </a:t>
            </a:r>
            <a:r>
              <a:rPr lang="en-US" dirty="0"/>
              <a:t>does)</a:t>
            </a:r>
          </a:p>
          <a:p>
            <a:r>
              <a:rPr lang="en-US" dirty="0"/>
              <a:t>Q-test only tell us whether there is any heterogeneity but not how much</a:t>
            </a:r>
          </a:p>
          <a:p>
            <a:r>
              <a:rPr lang="en-US" i="1" dirty="0"/>
              <a:t>I</a:t>
            </a:r>
            <a:r>
              <a:rPr lang="en-US" baseline="30000" dirty="0"/>
              <a:t>2</a:t>
            </a:r>
            <a:r>
              <a:rPr lang="en-US" i="1" dirty="0"/>
              <a:t> </a:t>
            </a:r>
            <a:r>
              <a:rPr lang="en-US" dirty="0"/>
              <a:t>is like effect size statistics</a:t>
            </a:r>
          </a:p>
          <a:p>
            <a:pPr lvl="1"/>
            <a:r>
              <a:rPr lang="en-US" i="1" dirty="0"/>
              <a:t>I</a:t>
            </a:r>
            <a:r>
              <a:rPr lang="en-US" baseline="30000" dirty="0"/>
              <a:t>2 </a:t>
            </a:r>
            <a:r>
              <a:rPr lang="en-US" dirty="0"/>
              <a:t>= 25, 50 &amp; 75% (low, moderate &amp; high)</a:t>
            </a:r>
            <a:endParaRPr lang="en-US" baseline="30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/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solidFill>
                      <a:srgbClr val="4F81BD"/>
                    </a:solidFill>
                    <a:latin typeface="Calibri" panose="020F0502020204030204" pitchFamily="34" charset="0"/>
                    <a:ea typeface="MS Gothic" panose="020B0609070205080204" pitchFamily="49" charset="-128"/>
                    <a:cs typeface="Times New Roman" panose="02020603050405020304" pitchFamily="18" charset="0"/>
                  </a:rPr>
                  <a:t> </a:t>
                </a:r>
                <a:endParaRPr lang="en-AU" sz="2000" b="1" dirty="0">
                  <a:solidFill>
                    <a:srgbClr val="4F81BD"/>
                  </a:solidFill>
                  <a:effectLst/>
                  <a:latin typeface="Calibri" panose="020F0502020204030204" pitchFamily="34" charset="0"/>
                  <a:ea typeface="MS Gothic" panose="020B0609070205080204" pitchFamily="49" charset="-128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AU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F230D2-65CA-1943-921E-C39BDBE2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06" y="4404176"/>
                <a:ext cx="4572000" cy="2034531"/>
              </a:xfrm>
              <a:prstGeom prst="rect">
                <a:avLst/>
              </a:prstGeom>
              <a:blipFill>
                <a:blip r:embed="rId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5C9C6F5-2C5C-1E40-8174-EEB0B69ABCE6}"/>
              </a:ext>
            </a:extLst>
          </p:cNvPr>
          <p:cNvSpPr txBox="1"/>
          <p:nvPr/>
        </p:nvSpPr>
        <p:spPr>
          <a:xfrm>
            <a:off x="5902295" y="4764537"/>
            <a:ext cx="2750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= the number of study </a:t>
            </a:r>
          </a:p>
          <a:p>
            <a:r>
              <a:rPr lang="en-US" dirty="0"/>
              <a:t>= the number of effect size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11C3D-459B-6441-9980-31C759C2DFC4}"/>
              </a:ext>
            </a:extLst>
          </p:cNvPr>
          <p:cNvSpPr txBox="1"/>
          <p:nvPr/>
        </p:nvSpPr>
        <p:spPr>
          <a:xfrm>
            <a:off x="6326372" y="6244412"/>
            <a:ext cx="255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Higgins et al. (2003, BMJ)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38232-63A2-814C-8091-F36268EA6187}"/>
              </a:ext>
            </a:extLst>
          </p:cNvPr>
          <p:cNvSpPr txBox="1"/>
          <p:nvPr/>
        </p:nvSpPr>
        <p:spPr>
          <a:xfrm>
            <a:off x="5963278" y="5642703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= fixed effect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9CFE8-24C3-A2A4-82B6-85E6EAF76DB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45003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1CBF-0E50-754B-8DE8-5CC3A21C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00" y="266567"/>
            <a:ext cx="8494084" cy="1325563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Heterogeneity: I</a:t>
            </a:r>
            <a:r>
              <a:rPr lang="en-US" baseline="30000" dirty="0"/>
              <a:t>2</a:t>
            </a:r>
            <a:r>
              <a:rPr lang="en-US" dirty="0"/>
              <a:t> for multilevel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93E8-5F57-E341-A694-A2E707C601BE}"/>
              </a:ext>
            </a:extLst>
          </p:cNvPr>
          <p:cNvSpPr txBox="1"/>
          <p:nvPr/>
        </p:nvSpPr>
        <p:spPr>
          <a:xfrm>
            <a:off x="0" y="6539956"/>
            <a:ext cx="268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/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A0979F-1629-EF43-B887-1FAA53ADD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3062708"/>
                <a:ext cx="5145768" cy="569195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52ABCE6-D6A6-1846-BB2C-F547759E44FA}"/>
              </a:ext>
            </a:extLst>
          </p:cNvPr>
          <p:cNvSpPr txBox="1"/>
          <p:nvPr/>
        </p:nvSpPr>
        <p:spPr>
          <a:xfrm>
            <a:off x="6419472" y="2551837"/>
            <a:ext cx="2759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= total</a:t>
            </a:r>
          </a:p>
          <a:p>
            <a:r>
              <a:rPr lang="en-US" i="1" dirty="0"/>
              <a:t>a</a:t>
            </a:r>
            <a:r>
              <a:rPr lang="en-US" dirty="0"/>
              <a:t> = phylogenetic</a:t>
            </a:r>
          </a:p>
          <a:p>
            <a:r>
              <a:rPr lang="en-US" i="1" dirty="0" err="1"/>
              <a:t>spp</a:t>
            </a:r>
            <a:r>
              <a:rPr lang="en-US" dirty="0"/>
              <a:t> = non-phylogenetic </a:t>
            </a:r>
            <a:r>
              <a:rPr lang="en-US" dirty="0" err="1"/>
              <a:t>spp</a:t>
            </a:r>
            <a:endParaRPr lang="en-US" dirty="0"/>
          </a:p>
          <a:p>
            <a:r>
              <a:rPr lang="en-US" i="1" dirty="0"/>
              <a:t>s</a:t>
            </a:r>
            <a:r>
              <a:rPr lang="en-US" dirty="0"/>
              <a:t> = study</a:t>
            </a:r>
          </a:p>
          <a:p>
            <a:r>
              <a:rPr lang="en-US" i="1" dirty="0"/>
              <a:t>e</a:t>
            </a:r>
            <a:r>
              <a:rPr lang="en-US" dirty="0"/>
              <a:t> = effect size</a:t>
            </a:r>
          </a:p>
          <a:p>
            <a:r>
              <a:rPr lang="en-US" i="1" dirty="0"/>
              <a:t>m</a:t>
            </a:r>
            <a:r>
              <a:rPr lang="en-US" dirty="0"/>
              <a:t> = sampling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/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B648374-7A66-4741-A591-2FBDEEE73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695" y="4363348"/>
                <a:ext cx="5849615" cy="959173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/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07A93CA-E5C8-2D41-8264-C4BBAE62E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87" y="5648322"/>
                <a:ext cx="997261" cy="7144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/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𝑝𝑝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8DFA6-019F-C548-BEC5-8B566525E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54" y="5648321"/>
                <a:ext cx="1342355" cy="721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/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FF393B9-E8CC-ED45-AB0E-9EDC73A2F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21" y="5687002"/>
                <a:ext cx="1034129" cy="7144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/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4E441C-B26A-EC48-9D52-6B7BB9402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188" y="5687002"/>
                <a:ext cx="997261" cy="7144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ADFAC2-FA7A-D181-587F-0CA9BDED4B41}"/>
              </a:ext>
            </a:extLst>
          </p:cNvPr>
          <p:cNvSpPr txBox="1"/>
          <p:nvPr/>
        </p:nvSpPr>
        <p:spPr>
          <a:xfrm>
            <a:off x="821802" y="1399753"/>
            <a:ext cx="76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Proportion of variation relative to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baseline="30000" dirty="0"/>
              <a:t>2</a:t>
            </a:r>
            <a:r>
              <a:rPr lang="en-US" b="1" baseline="-25000" dirty="0"/>
              <a:t>t(total) </a:t>
            </a:r>
            <a:r>
              <a:rPr lang="en-US" dirty="0"/>
              <a:t>: Proportion of variance among effects after removing sampling variation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F7417F-7A5B-7D64-B2AB-DFB3871F622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3298735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𝑝h𝑦𝑙𝑜𝑔𝑒𝑛𝑦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ar-AE"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ar-AE" dirty="0"/>
              </a:p>
              <a:p>
                <a:pPr indent="0">
                  <a:buNone/>
                </a:pPr>
                <a:endParaRPr lang="ar-AE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lang="ar-AE" i="1" dirty="0">
                    <a:solidFill>
                      <a:srgbClr val="60A0B0"/>
                    </a:solidFill>
                    <a:latin typeface="Courier"/>
                  </a:rPr>
                  <a:t># 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The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package has some convenient functions for calculating various I2 estimates including total. We'll load and install that package</a:t>
                </a: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install.packages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pacman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")</a:t>
                </a:r>
                <a:br>
                  <a:rPr lang="en-AU" dirty="0"/>
                </a:br>
                <a:r>
                  <a:rPr lang="en-AU" dirty="0" err="1">
                    <a:latin typeface="Courier"/>
                  </a:rPr>
                  <a:t>pacman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 err="1">
                    <a:solidFill>
                      <a:srgbClr val="06287E"/>
                    </a:solidFill>
                    <a:latin typeface="Courier"/>
                  </a:rPr>
                  <a:t>p_load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devtools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tidyverse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metafor</a:t>
                </a:r>
                <a:r>
                  <a:rPr lang="en-AU" dirty="0">
                    <a:latin typeface="Courier"/>
                  </a:rPr>
                  <a:t>, patchwork, </a:t>
                </a:r>
                <a:r>
                  <a:rPr lang="en-AU" dirty="0" err="1">
                    <a:latin typeface="Courier"/>
                  </a:rPr>
                  <a:t>R.rsp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emmeans</a:t>
                </a:r>
                <a:r>
                  <a:rPr lang="en-AU" dirty="0">
                    <a:latin typeface="Courier"/>
                  </a:rPr>
                  <a:t>, </a:t>
                </a:r>
                <a:r>
                  <a:rPr lang="en-AU" dirty="0" err="1">
                    <a:latin typeface="Courier"/>
                  </a:rPr>
                  <a:t>flextable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#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devtools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::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install_github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("daniel1noble/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orchaRd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", force = TRUE, </a:t>
                </a:r>
                <a:r>
                  <a:rPr lang="en-AU" i="1" dirty="0" err="1">
                    <a:solidFill>
                      <a:srgbClr val="60A0B0"/>
                    </a:solidFill>
                    <a:latin typeface="Courier"/>
                  </a:rPr>
                  <a:t>build_vignettes</a:t>
                </a:r>
                <a:r>
                  <a:rPr lang="en-AU" i="1" dirty="0">
                    <a:solidFill>
                      <a:srgbClr val="60A0B0"/>
                    </a:solidFill>
                    <a:latin typeface="Courier"/>
                  </a:rPr>
                  <a:t> = TRUE)</a:t>
                </a:r>
                <a:br>
                  <a:rPr lang="en-AU" dirty="0"/>
                </a:b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library</a:t>
                </a:r>
                <a:r>
                  <a:rPr lang="en-AU" dirty="0">
                    <a:latin typeface="Courier"/>
                  </a:rPr>
                  <a:t>(</a:t>
                </a: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latin typeface="Courier"/>
                  </a:rPr>
                  <a:t>)</a:t>
                </a:r>
                <a:br>
                  <a:rPr lang="en-AU" dirty="0"/>
                </a:br>
                <a:br>
                  <a:rPr lang="en-AU" dirty="0"/>
                </a:br>
                <a:r>
                  <a:rPr lang="en-AU" dirty="0" err="1">
                    <a:latin typeface="Courier"/>
                  </a:rPr>
                  <a:t>orchaRd</a:t>
                </a:r>
                <a:r>
                  <a:rPr lang="en-AU" dirty="0">
                    <a:solidFill>
                      <a:srgbClr val="4070A0"/>
                    </a:solidFill>
                    <a:latin typeface="Courier"/>
                  </a:rPr>
                  <a:t>::</a:t>
                </a:r>
                <a:r>
                  <a:rPr lang="en-AU" dirty="0">
                    <a:solidFill>
                      <a:srgbClr val="06287E"/>
                    </a:solidFill>
                    <a:latin typeface="Courier"/>
                  </a:rPr>
                  <a:t>i2_ml</a:t>
                </a:r>
                <a:r>
                  <a:rPr lang="en-AU" dirty="0">
                    <a:latin typeface="Courier"/>
                  </a:rPr>
                  <a:t>(MLMA, </a:t>
                </a:r>
                <a:r>
                  <a:rPr lang="en-AU" dirty="0">
                    <a:solidFill>
                      <a:srgbClr val="7D9029"/>
                    </a:solidFill>
                    <a:latin typeface="Courier"/>
                  </a:rPr>
                  <a:t>data =</a:t>
                </a:r>
                <a:r>
                  <a:rPr lang="en-AU" dirty="0">
                    <a:latin typeface="Courier"/>
                  </a:rPr>
                  <a:t> </a:t>
                </a:r>
                <a:r>
                  <a:rPr lang="en-AU" dirty="0" err="1">
                    <a:latin typeface="Courier"/>
                  </a:rPr>
                  <a:t>asr_dat</a:t>
                </a:r>
                <a:r>
                  <a:rPr lang="en-AU" dirty="0">
                    <a:latin typeface="Courier"/>
                  </a:rPr>
                  <a:t>)</a:t>
                </a:r>
              </a:p>
              <a:p>
                <a:pPr indent="0">
                  <a:buNone/>
                </a:pPr>
                <a:r>
                  <a:rPr lang="en-AU" dirty="0">
                    <a:latin typeface="Courier"/>
                  </a:rPr>
                  <a:t>##      I2_Total I2_species_ID   I2_study_ID      I2_es_ID 
##     98.418961      2.982312     58.480574     36.956076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72275"/>
                <a:ext cx="8229600" cy="4525963"/>
              </a:xfrm>
              <a:blipFill>
                <a:blip r:embed="rId2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8696304F-2D74-9CA3-26B5-35D5FB23393C}"/>
              </a:ext>
            </a:extLst>
          </p:cNvPr>
          <p:cNvSpPr txBox="1">
            <a:spLocks/>
          </p:cNvSpPr>
          <p:nvPr/>
        </p:nvSpPr>
        <p:spPr>
          <a:xfrm>
            <a:off x="283464" y="220714"/>
            <a:ext cx="8767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Heterogeneity: I</a:t>
            </a:r>
            <a:r>
              <a:rPr lang="en-US" baseline="30000"/>
              <a:t>2</a:t>
            </a:r>
            <a:r>
              <a:rPr lang="en-US"/>
              <a:t> for multilevel models</a:t>
            </a: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1FACC65-4E7D-D998-3695-D488681F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87" y="5048782"/>
            <a:ext cx="4943086" cy="165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42652-A46C-EA72-7366-4DE563EAB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A24F-B15A-0E01-ADF4-8CE2D909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2543-4733-C3C5-21CA-6659EBA3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2088"/>
            <a:ext cx="8229600" cy="452596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-tests, while useful, don’t always provide intuitive ways to interpret heterogeneity </a:t>
            </a:r>
          </a:p>
          <a:p>
            <a:r>
              <a:rPr lang="en-US" b="1" i="1" dirty="0"/>
              <a:t>Prediction intervals</a:t>
            </a:r>
            <a:r>
              <a:rPr lang="en-US" dirty="0"/>
              <a:t> really capture effect heterogeneity </a:t>
            </a:r>
          </a:p>
          <a:p>
            <a:pPr lvl="1"/>
            <a:r>
              <a:rPr lang="en-US" b="1" i="1" dirty="0"/>
              <a:t>Recommend reporting these as they are very easy to understand and really tell you a lot about how much effects vary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553FC-6EA4-C923-1E3A-283BBBC4FBBF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465183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lvl="0" indent="0">
                  <a:buNone/>
                </a:pPr>
                <a:endParaRPr lang="en-AU" sz="24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1.96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se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4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400" dirty="0">
                    <a:latin typeface="Courier"/>
                  </a:rPr>
                  <a:t> </a:t>
                </a: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400" dirty="0">
                    <a:latin typeface="Courier"/>
                  </a:rPr>
                  <a:t>(MLMA</a:t>
                </a:r>
                <a:r>
                  <a:rPr lang="en-AU" sz="24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400" dirty="0">
                    <a:latin typeface="Courier"/>
                  </a:rPr>
                  <a:t>sigma2))</a:t>
                </a:r>
                <a:br>
                  <a:rPr lang="en-AU" sz="2400" dirty="0"/>
                </a:br>
                <a:br>
                  <a:rPr lang="en-AU" sz="2400" dirty="0"/>
                </a:br>
                <a:r>
                  <a:rPr lang="en-AU" sz="24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400" dirty="0">
                    <a:latin typeface="Courier"/>
                  </a:rPr>
                  <a:t>(</a:t>
                </a:r>
                <a:r>
                  <a:rPr lang="en-AU" sz="2400" dirty="0" err="1">
                    <a:latin typeface="Courier"/>
                  </a:rPr>
                  <a:t>l.pi.z</a:t>
                </a:r>
                <a:r>
                  <a:rPr lang="en-AU" sz="2400" dirty="0">
                    <a:latin typeface="Courier"/>
                  </a:rPr>
                  <a:t>, </a:t>
                </a:r>
                <a:r>
                  <a:rPr lang="en-AU" sz="2400" dirty="0" err="1">
                    <a:latin typeface="Courier"/>
                  </a:rPr>
                  <a:t>u.pi.z</a:t>
                </a:r>
                <a:r>
                  <a:rPr lang="en-AU" sz="24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dirty="0">
                    <a:latin typeface="Courier"/>
                  </a:rPr>
                  <a:t>## [1] </a:t>
                </a:r>
                <a:r>
                  <a:rPr lang="en-AU" sz="2400" b="1" dirty="0">
                    <a:latin typeface="Courier"/>
                  </a:rPr>
                  <a:t>-0.1548412  0.4884412</a:t>
                </a: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05F0B-A98F-9777-D363-E508703F5CE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09492"/>
                <a:ext cx="8997696" cy="4525963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3485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DF8ECF-BF14-FB49-BF32-B222843D548D}"/>
              </a:ext>
            </a:extLst>
          </p:cNvPr>
          <p:cNvSpPr/>
          <p:nvPr/>
        </p:nvSpPr>
        <p:spPr>
          <a:xfrm>
            <a:off x="585216" y="1593153"/>
            <a:ext cx="2167128" cy="932688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0606-69EF-060D-865C-BAAF0771FDA9}"/>
              </a:ext>
            </a:extLst>
          </p:cNvPr>
          <p:cNvSpPr txBox="1"/>
          <p:nvPr/>
        </p:nvSpPr>
        <p:spPr>
          <a:xfrm>
            <a:off x="384048" y="2605252"/>
            <a:ext cx="796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 say </a:t>
            </a:r>
            <a:r>
              <a:rPr lang="en-US" b="1" dirty="0"/>
              <a:t>~</a:t>
            </a:r>
            <a:r>
              <a:rPr lang="en-US" dirty="0"/>
              <a:t> (approximately) because we could use a </a:t>
            </a:r>
            <a:r>
              <a:rPr lang="en-US" i="1" dirty="0"/>
              <a:t>t</a:t>
            </a:r>
            <a:r>
              <a:rPr lang="en-US" dirty="0"/>
              <a:t>-statistics (with certain </a:t>
            </a:r>
            <a:r>
              <a:rPr lang="en-US" dirty="0" err="1"/>
              <a:t>df</a:t>
            </a:r>
            <a:r>
              <a:rPr lang="en-US" dirty="0"/>
              <a:t>) and this value gets adjusted for the calculation….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09968-A4EF-F95E-9A88-CFE03F30819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15779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16551" y="159276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DD148-7AEB-3BA5-9901-635533FD5844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519046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acc>
                        <m:accPr>
                          <m:chr m:val="‾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±1.96</m:t>
                      </m:r>
                      <m:rad>
                        <m:ra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𝑠𝑡𝑢𝑑𝑦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𝑠𝑝𝑒𝑐𝑖𝑒𝑠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𝑟𝑒𝑠𝑖𝑑𝑢𝑎𝑙</m:t>
                              </m:r>
                            </m:sub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dirty="0"/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endParaRPr lang="en-AU" sz="2100" i="1" dirty="0">
                  <a:solidFill>
                    <a:srgbClr val="60A0B0"/>
                  </a:solidFill>
                  <a:latin typeface="Courier"/>
                </a:endParaRPr>
              </a:p>
              <a:p>
                <a:pPr indent="0">
                  <a:buNone/>
                </a:pPr>
                <a:r>
                  <a:rPr sz="2100" i="1" dirty="0">
                    <a:solidFill>
                      <a:srgbClr val="60A0B0"/>
                    </a:solidFill>
                    <a:latin typeface="Courier"/>
                  </a:rPr>
                  <a:t># Calculate the prediction intervals</a:t>
                </a:r>
                <a:br>
                  <a:rPr sz="2100" dirty="0"/>
                </a:br>
                <a:r>
                  <a:rPr sz="2100" dirty="0">
                    <a:solidFill>
                      <a:srgbClr val="06287E"/>
                    </a:solidFill>
                    <a:latin typeface="Courier"/>
                  </a:rPr>
                  <a:t>predict</a:t>
                </a:r>
                <a:r>
                  <a:rPr sz="2100" dirty="0">
                    <a:latin typeface="Courier"/>
                  </a:rPr>
                  <a:t>(MLMA)</a:t>
                </a:r>
              </a:p>
              <a:p>
                <a:pPr indent="0">
                  <a:buNone/>
                </a:pPr>
                <a:r>
                  <a:rPr sz="2100" dirty="0">
                    <a:latin typeface="Courier"/>
                  </a:rPr>
                  <a:t>## 
##    pred     se  </a:t>
                </a:r>
                <a:r>
                  <a:rPr sz="2100" dirty="0" err="1">
                    <a:latin typeface="Courier"/>
                  </a:rPr>
                  <a:t>ci.lb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ci.ub</a:t>
                </a:r>
                <a:r>
                  <a:rPr sz="2100" dirty="0">
                    <a:latin typeface="Courier"/>
                  </a:rPr>
                  <a:t>   </a:t>
                </a:r>
                <a:r>
                  <a:rPr sz="2100" dirty="0" err="1">
                    <a:latin typeface="Courier"/>
                  </a:rPr>
                  <a:t>pi.lb</a:t>
                </a:r>
                <a:r>
                  <a:rPr sz="2100" dirty="0">
                    <a:latin typeface="Courier"/>
                  </a:rPr>
                  <a:t>  </a:t>
                </a:r>
                <a:r>
                  <a:rPr sz="2100" dirty="0" err="1">
                    <a:latin typeface="Courier"/>
                  </a:rPr>
                  <a:t>pi.ub</a:t>
                </a:r>
                <a:r>
                  <a:rPr sz="2100" dirty="0">
                    <a:latin typeface="Courier"/>
                  </a:rPr>
                  <a:t> 
##  0.1668 0.0316 0.1010 0.2327 </a:t>
                </a:r>
                <a:r>
                  <a:rPr sz="2100" b="1" dirty="0">
                    <a:latin typeface="Courier"/>
                  </a:rPr>
                  <a:t>-0.1755 0.5091</a:t>
                </a:r>
                <a:endParaRPr lang="en-AU" sz="2100" b="1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lvl="0" indent="0">
                  <a:buNone/>
                </a:pP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07020"/>
                    </a:solidFill>
                    <a:latin typeface="Courier"/>
                  </a:rPr>
                  <a:t>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0.1668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qt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0.975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solidFill>
                      <a:srgbClr val="7D9029"/>
                    </a:solidFill>
                    <a:latin typeface="Courier"/>
                  </a:rPr>
                  <a:t>df</a:t>
                </a:r>
                <a:r>
                  <a:rPr lang="en-AU" sz="2000" dirty="0">
                    <a:solidFill>
                      <a:srgbClr val="7D9029"/>
                    </a:solidFill>
                    <a:latin typeface="Courier"/>
                  </a:rPr>
                  <a:t> =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lang="en-AU" sz="2000" dirty="0">
                    <a:latin typeface="Courier"/>
                  </a:rPr>
                  <a:t>)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*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sqrt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se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^</a:t>
                </a:r>
                <a:r>
                  <a:rPr lang="en-AU" sz="2000"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lang="en-AU" sz="2000" dirty="0">
                    <a:latin typeface="Courier"/>
                  </a:rPr>
                  <a:t> </a:t>
                </a: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sum</a:t>
                </a:r>
                <a:r>
                  <a:rPr lang="en-AU" sz="2000" dirty="0">
                    <a:latin typeface="Courier"/>
                  </a:rPr>
                  <a:t>(MLMA</a:t>
                </a:r>
                <a:r>
                  <a:rPr lang="en-AU" sz="2000" dirty="0">
                    <a:solidFill>
                      <a:srgbClr val="4070A0"/>
                    </a:solidFill>
                    <a:latin typeface="Courier"/>
                  </a:rPr>
                  <a:t>$</a:t>
                </a:r>
                <a:r>
                  <a:rPr lang="en-AU" sz="2000" dirty="0">
                    <a:latin typeface="Courier"/>
                  </a:rPr>
                  <a:t>sigma2))</a:t>
                </a:r>
                <a:br>
                  <a:rPr lang="en-AU" sz="2000" dirty="0"/>
                </a:br>
                <a:endParaRPr lang="en-AU" sz="2000" dirty="0"/>
              </a:p>
              <a:p>
                <a:pPr lvl="0" indent="0">
                  <a:buNone/>
                </a:pPr>
                <a:r>
                  <a:rPr lang="en-AU" sz="2000"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lang="en-AU" sz="2000" dirty="0">
                    <a:latin typeface="Courier"/>
                  </a:rPr>
                  <a:t>(</a:t>
                </a:r>
                <a:r>
                  <a:rPr lang="en-AU" sz="2000" dirty="0" err="1">
                    <a:latin typeface="Courier"/>
                  </a:rPr>
                  <a:t>l.pi.t</a:t>
                </a:r>
                <a:r>
                  <a:rPr lang="en-AU" sz="2000" dirty="0">
                    <a:latin typeface="Courier"/>
                  </a:rPr>
                  <a:t>, </a:t>
                </a:r>
                <a:r>
                  <a:rPr lang="en-AU" sz="2000" dirty="0" err="1">
                    <a:latin typeface="Courier"/>
                  </a:rPr>
                  <a:t>u.pi.t</a:t>
                </a:r>
                <a:r>
                  <a:rPr lang="en-AU" sz="2000" dirty="0">
                    <a:latin typeface="Courier"/>
                  </a:rPr>
                  <a:t>)</a:t>
                </a:r>
              </a:p>
              <a:p>
                <a:pPr lvl="0" indent="0">
                  <a:buNone/>
                </a:pPr>
                <a:r>
                  <a:rPr lang="en-AU" sz="2400" b="1" dirty="0">
                    <a:latin typeface="Courier"/>
                  </a:rPr>
                  <a:t>## [1] -0.1755121  0.5091121</a:t>
                </a: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lang="en-AU" sz="2100" dirty="0">
                  <a:latin typeface="Courier"/>
                </a:endParaRPr>
              </a:p>
              <a:p>
                <a:pPr indent="0">
                  <a:buNone/>
                </a:pPr>
                <a:endParaRPr sz="2100" dirty="0">
                  <a:latin typeface="Courier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2" y="1519792"/>
                <a:ext cx="8997696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F85AD1A-60F4-F013-7352-7C48DE80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822"/>
            <a:ext cx="8229600" cy="1143000"/>
          </a:xfrm>
        </p:spPr>
        <p:txBody>
          <a:bodyPr>
            <a:normAutofit/>
          </a:bodyPr>
          <a:lstStyle/>
          <a:p>
            <a:r>
              <a:rPr lang="en-US" i="1" dirty="0"/>
              <a:t>Heterogeneity: </a:t>
            </a:r>
            <a:r>
              <a:rPr lang="en-US" dirty="0"/>
              <a:t>Prediction Intervals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6C7564-C989-B469-CDB1-A739292F47B6}"/>
              </a:ext>
            </a:extLst>
          </p:cNvPr>
          <p:cNvSpPr/>
          <p:nvPr/>
        </p:nvSpPr>
        <p:spPr>
          <a:xfrm>
            <a:off x="2606040" y="1614124"/>
            <a:ext cx="694944" cy="646331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2CC447-A1FE-B1A7-7253-952D07C970F1}"/>
              </a:ext>
            </a:extLst>
          </p:cNvPr>
          <p:cNvSpPr txBox="1"/>
          <p:nvPr/>
        </p:nvSpPr>
        <p:spPr>
          <a:xfrm>
            <a:off x="589788" y="2562208"/>
            <a:ext cx="79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test statistic based on the t-distribution instead of standard normal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F9023-C02D-2266-A4C6-16A86AC43017}"/>
              </a:ext>
            </a:extLst>
          </p:cNvPr>
          <p:cNvSpPr txBox="1"/>
          <p:nvPr/>
        </p:nvSpPr>
        <p:spPr>
          <a:xfrm>
            <a:off x="914400" y="5781133"/>
            <a:ext cx="7639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 do the prediction intervals tell us about our overall meta-analytic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7C528-01DC-DE5D-6483-26496B052E42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27650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2" y="59996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8" y="609875"/>
            <a:ext cx="4040189" cy="611734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F4D8-1AE9-E7A9-9FE4-6CC56C18E8ED}"/>
              </a:ext>
            </a:extLst>
          </p:cNvPr>
          <p:cNvSpPr txBox="1">
            <a:spLocks/>
          </p:cNvSpPr>
          <p:nvPr/>
        </p:nvSpPr>
        <p:spPr>
          <a:xfrm>
            <a:off x="4705409" y="3185601"/>
            <a:ext cx="4040188" cy="255040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All studies are estimating the same (common) “true” underlying effect</a:t>
            </a:r>
          </a:p>
          <a:p>
            <a:pPr>
              <a:defRPr/>
            </a:pPr>
            <a:r>
              <a:rPr lang="en-US"/>
              <a:t>Variability between studies is due to random variation (chance) only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9892006-97D3-236C-7E1F-69A749BF4172}"/>
              </a:ext>
            </a:extLst>
          </p:cNvPr>
          <p:cNvSpPr txBox="1">
            <a:spLocks/>
          </p:cNvSpPr>
          <p:nvPr/>
        </p:nvSpPr>
        <p:spPr>
          <a:xfrm>
            <a:off x="4782403" y="2343203"/>
            <a:ext cx="3886200" cy="639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Fixed (common) effect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D9C469-B082-31F9-272A-CB1960D4D809}"/>
              </a:ext>
            </a:extLst>
          </p:cNvPr>
          <p:cNvSpPr/>
          <p:nvPr/>
        </p:nvSpPr>
        <p:spPr>
          <a:xfrm>
            <a:off x="152400" y="4132162"/>
            <a:ext cx="4419600" cy="272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F4F8CDB-E8E5-D0CD-63D3-8676D652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4711079"/>
            <a:ext cx="4630003" cy="16240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4C47F-B9E2-EFF4-E632-FC02E56EDFE1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5994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94943"/>
            <a:ext cx="4587766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How might we write up our results?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3654" y="783032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5606D-FD2A-885A-EBCB-2A74FB2EC5D6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7403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186F6F-56CB-BA6F-E4E1-EF49E372E531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654566" y="2879834"/>
            <a:ext cx="3573517" cy="3407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41768-FF99-C39B-287C-06C9B541B03C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2253417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C7691-CB50-DA2F-50A0-4FA8A6648399}"/>
              </a:ext>
            </a:extLst>
          </p:cNvPr>
          <p:cNvSpPr/>
          <p:nvPr/>
        </p:nvSpPr>
        <p:spPr>
          <a:xfrm>
            <a:off x="5486400" y="4056993"/>
            <a:ext cx="3573517" cy="171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98E2FE-CC2E-A1CE-07A4-8744129D7C08}"/>
              </a:ext>
            </a:extLst>
          </p:cNvPr>
          <p:cNvSpPr txBox="1"/>
          <p:nvPr/>
        </p:nvSpPr>
        <p:spPr>
          <a:xfrm>
            <a:off x="5570483" y="1271851"/>
            <a:ext cx="35735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</a:t>
            </a:r>
            <a:endParaRPr lang="en-US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86D75-4BE4-1233-0885-2C47EF76C9A5}"/>
              </a:ext>
            </a:extLst>
          </p:cNvPr>
          <p:cNvSpPr/>
          <p:nvPr/>
        </p:nvSpPr>
        <p:spPr>
          <a:xfrm>
            <a:off x="5654566" y="4056993"/>
            <a:ext cx="3573517" cy="2230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7FF58-69A9-95B4-21D9-0132963B124F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194563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53144" y="772521"/>
            <a:ext cx="8970380" cy="470852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Multi-level meta-analytic model</a:t>
            </a:r>
            <a:br>
              <a:rPr sz="1200" dirty="0"/>
            </a:br>
            <a:r>
              <a:rPr sz="1200" dirty="0">
                <a:latin typeface="Courier"/>
              </a:rPr>
              <a:t>MLMA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latin typeface="Courier"/>
              </a:rPr>
              <a:t> ARR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V_ARR,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species_ID,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authors,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es_ID), 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200" dirty="0" err="1">
                <a:latin typeface="Courier"/>
              </a:rPr>
              <a:t>asr_dat</a:t>
            </a:r>
            <a:r>
              <a:rPr sz="1200" dirty="0">
                <a:latin typeface="Courier"/>
              </a:rPr>
              <a:t>)</a:t>
            </a:r>
            <a:br>
              <a:rPr sz="1200" dirty="0"/>
            </a:br>
            <a:r>
              <a:rPr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    factor 
## sigma^2.1  0.0008  0.0280     29     no  </a:t>
            </a:r>
            <a:r>
              <a:rPr sz="1200" dirty="0" err="1">
                <a:latin typeface="Courier"/>
              </a:rPr>
              <a:t>species_ID</a:t>
            </a:r>
            <a:r>
              <a:rPr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sz="1200" dirty="0" err="1">
                <a:latin typeface="Courier"/>
              </a:rPr>
              <a:t>es_ID</a:t>
            </a:r>
            <a:r>
              <a:rPr sz="1200" dirty="0">
                <a:latin typeface="Courier"/>
              </a:rPr>
              <a:t> 
## 
## Test for Heterogeneity:
## Q(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= 122) = 3941.0055, p-</a:t>
            </a:r>
            <a:r>
              <a:rPr sz="1200" dirty="0" err="1">
                <a:latin typeface="Courier"/>
              </a:rPr>
              <a:t>val</a:t>
            </a:r>
            <a:r>
              <a:rPr sz="1200" dirty="0">
                <a:latin typeface="Courier"/>
              </a:rPr>
              <a:t> &lt; .0001
## 
## Model Results:
## 
## estimate      se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  0.1668  0.0316  5.2857  20  &lt;.0001  0.1010  0.2327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826C56-AFD7-3734-3A6E-2C6AE0052352}"/>
              </a:ext>
            </a:extLst>
          </p:cNvPr>
          <p:cNvSpPr txBox="1"/>
          <p:nvPr/>
        </p:nvSpPr>
        <p:spPr>
          <a:xfrm>
            <a:off x="5570483" y="1271851"/>
            <a:ext cx="35735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across female ectotherms, for every 1℃ increase in acclimation temperature heat tolerance increases by 0.167℃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95% confident that the true mean falls between 0.101℃ and 0.233℃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have a significant amount of heterogeneity among effects (</a:t>
            </a:r>
            <a:r>
              <a:rPr lang="en-US" i="1" dirty="0"/>
              <a:t>Q</a:t>
            </a:r>
            <a:r>
              <a:rPr lang="en-US" dirty="0"/>
              <a:t> = 3941, </a:t>
            </a:r>
            <a:r>
              <a:rPr lang="en-US" i="1" dirty="0" err="1"/>
              <a:t>df</a:t>
            </a:r>
            <a:r>
              <a:rPr lang="en-US" dirty="0"/>
              <a:t> = 122, p = &lt;0.001), with effect sizes expected to be as low as -0.176℃ to as high as 0.509℃ 95% of the time. Differences among studies and species explain 58% and 3% of effect size variation, respectively. 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C16F-3143-2C76-1255-10CE496FB775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gradFill flip="none" rotWithShape="1">
            <a:gsLst>
              <a:gs pos="41000">
                <a:schemeClr val="bg1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1. Meta-analysis                                                         2. Heterogeneity Analysis</a:t>
            </a:r>
          </a:p>
        </p:txBody>
      </p:sp>
    </p:spTree>
    <p:extLst>
      <p:ext uri="{BB962C8B-B14F-4D97-AF65-F5344CB8AC3E}">
        <p14:creationId xmlns:p14="http://schemas.microsoft.com/office/powerpoint/2010/main" val="84881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93B8B-F150-52E4-B95F-0F301551B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4695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Heterogeneity in meta-analyses is HIGH! (Senior et al. 2016)</a:t>
            </a:r>
          </a:p>
          <a:p>
            <a:r>
              <a:rPr lang="en-US" dirty="0"/>
              <a:t>Now we have identified so much of it the next major goal is to explain </a:t>
            </a:r>
            <a:r>
              <a:rPr lang="en-US" i="1" dirty="0"/>
              <a:t>what drives effect variability?</a:t>
            </a:r>
          </a:p>
          <a:p>
            <a:pPr lvl="2"/>
            <a:r>
              <a:rPr lang="en-US" i="1" dirty="0"/>
              <a:t>Methodological</a:t>
            </a:r>
          </a:p>
          <a:p>
            <a:pPr lvl="3"/>
            <a:r>
              <a:rPr lang="en-US" i="1" dirty="0"/>
              <a:t>Experimental, observational, dosages, temperatures?</a:t>
            </a:r>
          </a:p>
          <a:p>
            <a:pPr lvl="2"/>
            <a:r>
              <a:rPr lang="en-US" i="1" dirty="0"/>
              <a:t>Biological </a:t>
            </a:r>
          </a:p>
          <a:p>
            <a:pPr lvl="3"/>
            <a:r>
              <a:rPr lang="en-US" i="1" dirty="0"/>
              <a:t>Body size of species, latitude, foraging mode, thermoregulatory strategies</a:t>
            </a:r>
          </a:p>
          <a:p>
            <a:pPr lvl="2"/>
            <a:r>
              <a:rPr lang="en-US" i="1" dirty="0"/>
              <a:t>Publication biases…..we’ll get to this later.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7627E-10EA-FF77-8E54-A8A5270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41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found variation (a lot)! Now what?</a:t>
            </a:r>
            <a:br>
              <a:rPr lang="en-AU" dirty="0"/>
            </a:br>
            <a:r>
              <a:rPr lang="en-AU" b="1" dirty="0"/>
              <a:t>Multilevel Meta-regression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3152A-EA47-FFC0-9DF9-61BEAAF4EB6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691303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613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</a:t>
            </a:r>
            <a:r>
              <a:rPr lang="en-US" dirty="0" err="1"/>
              <a:t>hypothesise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78ACD-2F4A-4DC8-DB3D-0CE4A6C9B8AD}"/>
              </a:ext>
            </a:extLst>
          </p:cNvPr>
          <p:cNvSpPr txBox="1"/>
          <p:nvPr/>
        </p:nvSpPr>
        <p:spPr>
          <a:xfrm>
            <a:off x="457200" y="161648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F955D4-80B3-0D0D-1622-76BE5B4BB64C}"/>
              </a:ext>
            </a:extLst>
          </p:cNvPr>
          <p:cNvSpPr/>
          <p:nvPr/>
        </p:nvSpPr>
        <p:spPr>
          <a:xfrm>
            <a:off x="178676" y="2217766"/>
            <a:ext cx="8965324" cy="4502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1FFBC-B7E4-996B-3327-157B37D7DF88}"/>
              </a:ext>
            </a:extLst>
          </p:cNvPr>
          <p:cNvSpPr txBox="1">
            <a:spLocks/>
          </p:cNvSpPr>
          <p:nvPr/>
        </p:nvSpPr>
        <p:spPr>
          <a:xfrm>
            <a:off x="1228511" y="2412711"/>
            <a:ext cx="7022110" cy="4708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
## Multivariate Meta-Analysis Model (k = 123; method: REML)
## 
## Variance Components:
## 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    factor 
## sigma^2.1  0.0008  0.0280     29     no  </a:t>
            </a:r>
            <a:r>
              <a:rPr lang="en-AU" sz="1200" dirty="0" err="1">
                <a:latin typeface="Courier"/>
              </a:rPr>
              <a:t>species_ID</a:t>
            </a:r>
            <a:r>
              <a:rPr lang="en-AU" sz="1200" dirty="0">
                <a:latin typeface="Courier"/>
              </a:rPr>
              <a:t> 
## sigma^2.2  0.0154  0.1241     21     no     authors 
## sigma^2.3  0.0097  0.0987    123     no       </a:t>
            </a:r>
            <a:r>
              <a:rPr lang="en-AU" sz="1200" dirty="0" err="1">
                <a:latin typeface="Courier"/>
              </a:rPr>
              <a:t>es_ID</a:t>
            </a:r>
            <a:r>
              <a:rPr lang="en-AU" sz="1200" dirty="0">
                <a:latin typeface="Courier"/>
              </a:rPr>
              <a:t> 
## 
## Test for Heterogeneity:
## Q(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= 122) = 3941.0055, p-</a:t>
            </a:r>
            <a:r>
              <a:rPr lang="en-AU" sz="1200" dirty="0" err="1">
                <a:latin typeface="Courier"/>
              </a:rPr>
              <a:t>val</a:t>
            </a:r>
            <a:r>
              <a:rPr lang="en-AU" sz="1200" dirty="0">
                <a:latin typeface="Courier"/>
              </a:rPr>
              <a:t> &lt; .0001
## 
## Model Results:
## 
## estimate      se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 ​ 
##   0.1668  0.0316  5.2857  20  &lt;.0001  0.1010  0.2327  *** 
## 
## ---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FB9DF-13CD-6000-7E26-19E8916A0CB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3766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173977"/>
            <a:ext cx="8586952" cy="2684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998284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4687614"/>
            <a:ext cx="8586952" cy="2170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2201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43C76-EDFB-174E-E867-BCD00AF3DB01}"/>
              </a:ext>
            </a:extLst>
          </p:cNvPr>
          <p:cNvSpPr/>
          <p:nvPr/>
        </p:nvSpPr>
        <p:spPr>
          <a:xfrm>
            <a:off x="630622" y="5749158"/>
            <a:ext cx="8586952" cy="1108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239957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EC3B-66BA-4845-C2C7-8F3B5D6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factors might we expect to drive variation in ARR?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F0CBD-E710-3B93-C22E-40258D75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42244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might hypothesize:</a:t>
            </a:r>
          </a:p>
          <a:p>
            <a:pPr lvl="2"/>
            <a:r>
              <a:rPr lang="en-US" b="1" dirty="0"/>
              <a:t>Biological</a:t>
            </a:r>
            <a:r>
              <a:rPr lang="en-US" dirty="0"/>
              <a:t>: Different major taxonomic groups are likely to respond to acclimation temperature in different ways and/or be better at acclimating</a:t>
            </a:r>
          </a:p>
          <a:p>
            <a:pPr lvl="3"/>
            <a:r>
              <a:rPr lang="en-US" dirty="0"/>
              <a:t>We predict that ARR's should differ significant across different </a:t>
            </a:r>
            <a:r>
              <a:rPr lang="en-US" b="1" i="1" dirty="0"/>
              <a:t>classes</a:t>
            </a:r>
            <a:r>
              <a:rPr lang="en-US" dirty="0"/>
              <a:t> of organisms</a:t>
            </a:r>
          </a:p>
          <a:p>
            <a:pPr lvl="2"/>
            <a:r>
              <a:rPr lang="en-US" b="1" dirty="0"/>
              <a:t>Methodological</a:t>
            </a:r>
            <a:r>
              <a:rPr lang="en-US" dirty="0"/>
              <a:t>: Does the way in which thermal tolerance is measured changed the expected meta-analytic mean?</a:t>
            </a:r>
          </a:p>
          <a:p>
            <a:pPr lvl="3"/>
            <a:r>
              <a:rPr lang="en-US" dirty="0"/>
              <a:t>We predict that ARR’s should differ if thermal tolerance is quantified through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compared to Lethal Thermal Limits (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02981-33F6-E18E-F213-3B4A6891DCEC}"/>
              </a:ext>
            </a:extLst>
          </p:cNvPr>
          <p:cNvSpPr txBox="1"/>
          <p:nvPr/>
        </p:nvSpPr>
        <p:spPr>
          <a:xfrm>
            <a:off x="457200" y="178164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Based on our muti-level meta-analytic model what types of moderators would you focus on and why?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26995-A5F5-D29E-15BE-7856CACE5E75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5356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E03-CD63-5D94-4B03-E904814C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03" y="208659"/>
            <a:ext cx="4361597" cy="15125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and random</a:t>
            </a:r>
            <a:br>
              <a:rPr lang="en-US" b="1" dirty="0"/>
            </a:br>
            <a:r>
              <a:rPr lang="en-US" b="1" dirty="0"/>
              <a:t>model assumptions</a:t>
            </a:r>
          </a:p>
        </p:txBody>
      </p:sp>
      <p:pic>
        <p:nvPicPr>
          <p:cNvPr id="5" name="Content Placeholder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9462AA0C-A875-9118-B4F5-33FEAA216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3" y="662151"/>
            <a:ext cx="3968822" cy="6009290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30ABDDD-B3FA-9A09-D8DC-BF066997295A}"/>
              </a:ext>
            </a:extLst>
          </p:cNvPr>
          <p:cNvSpPr txBox="1">
            <a:spLocks/>
          </p:cNvSpPr>
          <p:nvPr/>
        </p:nvSpPr>
        <p:spPr>
          <a:xfrm>
            <a:off x="4661766" y="3079993"/>
            <a:ext cx="4041775" cy="25261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Each study has different “true” underlying effects</a:t>
            </a:r>
          </a:p>
          <a:p>
            <a:pPr>
              <a:defRPr/>
            </a:pPr>
            <a:r>
              <a:rPr lang="en-US" dirty="0"/>
              <a:t>Variability between studies is due to random variation (chance) </a:t>
            </a:r>
            <a:r>
              <a:rPr lang="en-US" b="1" i="1" dirty="0"/>
              <a:t>and actual differences</a:t>
            </a:r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  <a:p>
            <a:pPr marL="320040" indent="-320040">
              <a:buFont typeface="Wingdings"/>
              <a:buChar char=""/>
              <a:defRPr/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D05D7A-197E-4800-D888-9212639CF310}"/>
              </a:ext>
            </a:extLst>
          </p:cNvPr>
          <p:cNvSpPr txBox="1">
            <a:spLocks/>
          </p:cNvSpPr>
          <p:nvPr/>
        </p:nvSpPr>
        <p:spPr>
          <a:xfrm>
            <a:off x="4739553" y="2209734"/>
            <a:ext cx="3886200" cy="639763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b="1" dirty="0"/>
              <a:t>Random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786E5-583D-4EEA-190F-D6C99F62DE0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2424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269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60611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CD906-40D5-7C0A-690D-EA28FAE553A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3427512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97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99054" y="4200756"/>
            <a:ext cx="3472946" cy="451945"/>
          </a:xfrm>
          <a:prstGeom prst="rect">
            <a:avLst/>
          </a:prstGeom>
          <a:solidFill>
            <a:schemeClr val="accent6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378670" y="3780398"/>
            <a:ext cx="355702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F-test indicates moderators explain significant variation in female ARR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D16D3-452E-A526-22B7-BD58477A659D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3" y="24173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08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183136" y="5310821"/>
            <a:ext cx="6331760" cy="199697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586971" y="2929872"/>
            <a:ext cx="3557029" cy="2031325"/>
          </a:xfrm>
          <a:prstGeom prst="rect">
            <a:avLst/>
          </a:prstGeom>
          <a:solidFill>
            <a:schemeClr val="accent2">
              <a:lumMod val="40000"/>
              <a:lumOff val="6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Studies quantifying female thermal tolerance using </a:t>
            </a:r>
            <a:r>
              <a:rPr lang="en-US" dirty="0" err="1"/>
              <a:t>LT</a:t>
            </a:r>
            <a:r>
              <a:rPr lang="en-US" baseline="-25000" dirty="0" err="1"/>
              <a:t>max</a:t>
            </a:r>
            <a:r>
              <a:rPr lang="en-US" dirty="0"/>
              <a:t> decreases ARR, on average, by 0.054℃ compared to those measuring thermal tolerance with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, but this is not significantly different from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1FC68-EAF8-4BB4-7950-B4C11482E576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892094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90" y="262758"/>
            <a:ext cx="8229600" cy="1143000"/>
          </a:xfrm>
        </p:spPr>
        <p:txBody>
          <a:bodyPr/>
          <a:lstStyle/>
          <a:p>
            <a:r>
              <a:rPr lang="en-AU" dirty="0"/>
              <a:t>Multilevel Meta-regression Model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87" y="1250100"/>
            <a:ext cx="8686800" cy="4525963"/>
          </a:xfrm>
        </p:spPr>
        <p:txBody>
          <a:bodyPr>
            <a:normAutofit fontScale="25000" lnSpcReduction="20000"/>
          </a:bodyPr>
          <a:lstStyle/>
          <a:p>
            <a:pPr indent="0">
              <a:buNone/>
            </a:pPr>
            <a:r>
              <a:rPr sz="5600" dirty="0" err="1">
                <a:latin typeface="Courier"/>
              </a:rPr>
              <a:t>meta_reg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5600" dirty="0">
                <a:latin typeface="Courier"/>
              </a:rPr>
              <a:t> </a:t>
            </a:r>
            <a:r>
              <a:rPr sz="5600" dirty="0" err="1">
                <a:latin typeface="Courier"/>
              </a:rPr>
              <a:t>metafor</a:t>
            </a:r>
            <a:r>
              <a:rPr sz="5600" dirty="0">
                <a:solidFill>
                  <a:srgbClr val="4070A0"/>
                </a:solidFill>
                <a:latin typeface="Courier"/>
              </a:rPr>
              <a:t>::</a:t>
            </a:r>
            <a:r>
              <a:rPr sz="56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5600" dirty="0">
                <a:latin typeface="Courier"/>
              </a:rPr>
              <a:t>(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5600" dirty="0">
                <a:solidFill>
                  <a:srgbClr val="7D9029"/>
                </a:solidFill>
                <a:latin typeface="Courier"/>
              </a:rPr>
              <a:t>=</a:t>
            </a:r>
            <a:r>
              <a:rPr sz="5600" dirty="0">
                <a:latin typeface="Courier"/>
              </a:rPr>
              <a:t> ARR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latin typeface="Courier"/>
              </a:rPr>
              <a:t> </a:t>
            </a:r>
            <a:r>
              <a:rPr sz="5600" b="1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b="1" dirty="0">
                <a:latin typeface="Courier"/>
              </a:rPr>
              <a:t>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method </a:t>
            </a:r>
            <a:r>
              <a:rPr sz="5600" b="1" dirty="0">
                <a:solidFill>
                  <a:srgbClr val="4070A0"/>
                </a:solidFill>
                <a:latin typeface="Courier"/>
              </a:rPr>
              <a:t>+</a:t>
            </a:r>
            <a:r>
              <a:rPr sz="5600" b="1" dirty="0">
                <a:latin typeface="Courier"/>
              </a:rPr>
              <a:t> class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5600" dirty="0">
                <a:latin typeface="Courier"/>
              </a:rPr>
              <a:t> V_ARR,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"REML"</a:t>
            </a:r>
            <a:r>
              <a:rPr sz="5600" dirty="0">
                <a:latin typeface="Courier"/>
              </a:rPr>
              <a:t>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random=</a:t>
            </a:r>
            <a:r>
              <a:rPr sz="56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5600" dirty="0">
                <a:latin typeface="Courier"/>
              </a:rPr>
              <a:t>(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species_ID,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study_ID,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           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~</a:t>
            </a:r>
            <a:r>
              <a:rPr sz="5600" dirty="0">
                <a:solidFill>
                  <a:srgbClr val="40A070"/>
                </a:solidFill>
                <a:latin typeface="Courier"/>
              </a:rPr>
              <a:t>1</a:t>
            </a:r>
            <a:r>
              <a:rPr sz="5600" dirty="0">
                <a:solidFill>
                  <a:srgbClr val="4070A0"/>
                </a:solidFill>
                <a:latin typeface="Courier"/>
              </a:rPr>
              <a:t>|</a:t>
            </a:r>
            <a:r>
              <a:rPr sz="5600" dirty="0">
                <a:latin typeface="Courier"/>
              </a:rPr>
              <a:t>es_ID), </a:t>
            </a:r>
            <a:br>
              <a:rPr sz="5600" dirty="0"/>
            </a:br>
            <a:r>
              <a:rPr sz="5600" dirty="0">
                <a:latin typeface="Courier"/>
              </a:rPr>
              <a:t>                            </a:t>
            </a:r>
            <a:r>
              <a:rPr sz="56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5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5600" dirty="0">
                <a:latin typeface="Courier"/>
              </a:rPr>
              <a:t> 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test=</a:t>
            </a:r>
            <a:r>
              <a:rPr sz="56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5600" dirty="0">
                <a:latin typeface="Courier"/>
              </a:rPr>
              <a:t>, </a:t>
            </a:r>
            <a:r>
              <a:rPr sz="56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5600" dirty="0" err="1">
                <a:latin typeface="Courier"/>
              </a:rPr>
              <a:t>asr_dat</a:t>
            </a:r>
            <a:r>
              <a:rPr sz="5600" dirty="0">
                <a:latin typeface="Courier"/>
              </a:rPr>
              <a:t>)</a:t>
            </a:r>
            <a:br>
              <a:rPr sz="5600" dirty="0"/>
            </a:br>
            <a:r>
              <a:rPr sz="4000" dirty="0">
                <a:latin typeface="Courier"/>
              </a:rPr>
              <a:t>## 
## Multivariate Meta-Analysis Model (k = 123; method: REML)
## 
## Variance Components:
## 
##             </a:t>
            </a:r>
            <a:r>
              <a:rPr sz="4000" dirty="0" err="1">
                <a:latin typeface="Courier"/>
              </a:rPr>
              <a:t>estim</a:t>
            </a:r>
            <a:r>
              <a:rPr sz="4000" dirty="0">
                <a:latin typeface="Courier"/>
              </a:rPr>
              <a:t>    sqrt  </a:t>
            </a:r>
            <a:r>
              <a:rPr sz="4000" dirty="0" err="1">
                <a:latin typeface="Courier"/>
              </a:rPr>
              <a:t>nlvls</a:t>
            </a:r>
            <a:r>
              <a:rPr sz="4000" dirty="0">
                <a:latin typeface="Courier"/>
              </a:rPr>
              <a:t>  fixed      factor 
## sigma^2.1  0.0009  0.0305     29     no  </a:t>
            </a:r>
            <a:r>
              <a:rPr sz="4000" dirty="0" err="1">
                <a:latin typeface="Courier"/>
              </a:rPr>
              <a:t>species_ID</a:t>
            </a:r>
            <a:r>
              <a:rPr sz="4000" dirty="0">
                <a:latin typeface="Courier"/>
              </a:rPr>
              <a:t> 
## sigma^2.2  0.0037  0.0605     21     no    </a:t>
            </a:r>
            <a:r>
              <a:rPr sz="4000" dirty="0" err="1">
                <a:latin typeface="Courier"/>
              </a:rPr>
              <a:t>study_ID</a:t>
            </a:r>
            <a:r>
              <a:rPr sz="4000" dirty="0">
                <a:latin typeface="Courier"/>
              </a:rPr>
              <a:t> 
## sigma^2.3  0.0105  0.1024    123     no       </a:t>
            </a:r>
            <a:r>
              <a:rPr sz="4000" dirty="0" err="1">
                <a:latin typeface="Courier"/>
              </a:rPr>
              <a:t>es_ID</a:t>
            </a:r>
            <a:r>
              <a:rPr sz="4000" dirty="0">
                <a:latin typeface="Courier"/>
              </a:rPr>
              <a:t> 
## 
## Test for Residual Heterogeneity:
## QE(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= 115) = 898.2185,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&lt; .0001
## 
## Test of Moderators (coefficients 2:8):
## F(df1 = 7, df2 = 13) = 4.0631, p-</a:t>
            </a:r>
            <a:r>
              <a:rPr sz="4000" dirty="0" err="1">
                <a:latin typeface="Courier"/>
              </a:rPr>
              <a:t>val</a:t>
            </a:r>
            <a:r>
              <a:rPr sz="4000" dirty="0">
                <a:latin typeface="Courier"/>
              </a:rPr>
              <a:t> = 0.0142
## 
## Model Results:
## 
##                      estimate      se     </a:t>
            </a:r>
            <a:r>
              <a:rPr sz="4000" dirty="0" err="1">
                <a:latin typeface="Courier"/>
              </a:rPr>
              <a:t>tval</a:t>
            </a:r>
            <a:r>
              <a:rPr sz="4000" dirty="0">
                <a:latin typeface="Courier"/>
              </a:rPr>
              <a:t>   </a:t>
            </a:r>
            <a:r>
              <a:rPr sz="4000" dirty="0" err="1">
                <a:latin typeface="Courier"/>
              </a:rPr>
              <a:t>df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pval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ci.lb</a:t>
            </a:r>
            <a:r>
              <a:rPr sz="4000" dirty="0">
                <a:latin typeface="Courier"/>
              </a:rPr>
              <a:t>    </a:t>
            </a:r>
            <a:r>
              <a:rPr sz="4000" dirty="0" err="1">
                <a:latin typeface="Courier"/>
              </a:rPr>
              <a:t>ci.ub</a:t>
            </a:r>
            <a:r>
              <a:rPr sz="4000" dirty="0">
                <a:latin typeface="Courier"/>
              </a:rPr>
              <a:t>​ 
## </a:t>
            </a:r>
            <a:r>
              <a:rPr sz="4000" dirty="0" err="1">
                <a:latin typeface="Courier"/>
              </a:rPr>
              <a:t>intrcpt</a:t>
            </a:r>
            <a:r>
              <a:rPr sz="4000" dirty="0">
                <a:latin typeface="Courier"/>
              </a:rPr>
              <a:t>                0.2953  0.0381   7.7505   13  &lt;.0001   0.2130   0.3776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methodLTmax</a:t>
            </a:r>
            <a:r>
              <a:rPr sz="4000" dirty="0">
                <a:latin typeface="Courier"/>
              </a:rPr>
              <a:t>           -0.0541  0.0569  -0.9507  115  0.3438  -0.1667   0.0586 
## </a:t>
            </a:r>
            <a:r>
              <a:rPr sz="4000" dirty="0" err="1">
                <a:latin typeface="Courier"/>
              </a:rPr>
              <a:t>classAmphibia</a:t>
            </a:r>
            <a:r>
              <a:rPr sz="4000" dirty="0">
                <a:latin typeface="Courier"/>
              </a:rPr>
              <a:t>         -0.0312  0.1029  -0.3035   13  0.7663  -0.2534   0.1910 
## </a:t>
            </a:r>
            <a:r>
              <a:rPr sz="4000" dirty="0" err="1">
                <a:latin typeface="Courier"/>
              </a:rPr>
              <a:t>classArachnida</a:t>
            </a:r>
            <a:r>
              <a:rPr sz="4000" dirty="0">
                <a:latin typeface="Courier"/>
              </a:rPr>
              <a:t>        -0.3432  0.1347  -2.5477   13  0.0243  -0.6341  -0.0522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classChondrichthyes</a:t>
            </a:r>
            <a:r>
              <a:rPr sz="4000" dirty="0">
                <a:latin typeface="Courier"/>
              </a:rPr>
              <a:t>    0.0453  0.1113   0.4072   13  0.6905  -0.1951   0.2857 
## </a:t>
            </a:r>
            <a:r>
              <a:rPr sz="4000" dirty="0" err="1">
                <a:latin typeface="Courier"/>
              </a:rPr>
              <a:t>classInsecta</a:t>
            </a:r>
            <a:r>
              <a:rPr sz="4000" dirty="0">
                <a:latin typeface="Courier"/>
              </a:rPr>
              <a:t>          -0.2331  0.0517  -4.5114   13  0.0006  -0.3447  -0.1215 </a:t>
            </a:r>
            <a:r>
              <a:rPr lang="en-AU" sz="4000" dirty="0">
                <a:latin typeface="Courier"/>
              </a:rPr>
              <a:t> ***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classMalacostraca</a:t>
            </a:r>
            <a:r>
              <a:rPr sz="4000" dirty="0">
                <a:latin typeface="Courier"/>
              </a:rPr>
              <a:t>     -0.1331  0.0598  -2.2271   13  0.0442  -0.2623  -0.0040 </a:t>
            </a:r>
            <a:r>
              <a:rPr lang="en-AU" sz="4000" dirty="0">
                <a:latin typeface="Courier"/>
              </a:rPr>
              <a:t>  * </a:t>
            </a:r>
            <a:r>
              <a:rPr sz="4000" dirty="0">
                <a:latin typeface="Courier"/>
              </a:rPr>
              <a:t>
## </a:t>
            </a:r>
            <a:r>
              <a:rPr sz="4000" dirty="0" err="1">
                <a:latin typeface="Courier"/>
              </a:rPr>
              <a:t>classReptilia</a:t>
            </a:r>
            <a:r>
              <a:rPr sz="4000" dirty="0">
                <a:latin typeface="Courier"/>
              </a:rPr>
              <a:t>         -0.2291  0.1071  -2.1393   13  0.0520  -0.4605   0.0023 </a:t>
            </a:r>
            <a:r>
              <a:rPr lang="en-AU" sz="4000" dirty="0">
                <a:latin typeface="Courier"/>
              </a:rPr>
              <a:t>  . </a:t>
            </a:r>
            <a:r>
              <a:rPr sz="4000" dirty="0">
                <a:latin typeface="Courier"/>
              </a:rPr>
              <a:t>
## ---
## </a:t>
            </a:r>
            <a:r>
              <a:rPr sz="4000" dirty="0" err="1">
                <a:latin typeface="Courier"/>
              </a:rPr>
              <a:t>Signif</a:t>
            </a:r>
            <a:r>
              <a:rPr sz="4000" dirty="0">
                <a:latin typeface="Courier"/>
              </a:rPr>
              <a:t>. codes:  0 '***' 0.001 '**' 0.01 '*' 0.05 '.' 0.1 ' '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5BC22-B25A-F71C-A4BB-07B8849A5E9D}"/>
              </a:ext>
            </a:extLst>
          </p:cNvPr>
          <p:cNvSpPr txBox="1"/>
          <p:nvPr/>
        </p:nvSpPr>
        <p:spPr>
          <a:xfrm>
            <a:off x="1078034" y="5632172"/>
            <a:ext cx="6331760" cy="199697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49ABD-FCAA-58CF-5DE4-4582A64F7D87}"/>
              </a:ext>
            </a:extLst>
          </p:cNvPr>
          <p:cNvSpPr txBox="1"/>
          <p:nvPr/>
        </p:nvSpPr>
        <p:spPr>
          <a:xfrm>
            <a:off x="5286704" y="2950892"/>
            <a:ext cx="3741683" cy="2031325"/>
          </a:xfrm>
          <a:prstGeom prst="rect">
            <a:avLst/>
          </a:prstGeom>
          <a:solidFill>
            <a:schemeClr val="accent3">
              <a:lumMod val="60000"/>
              <a:lumOff val="40000"/>
              <a:alpha val="48836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Compared to </a:t>
            </a:r>
            <a:r>
              <a:rPr lang="en-US" dirty="0" err="1"/>
              <a:t>CT</a:t>
            </a:r>
            <a:r>
              <a:rPr lang="en-US" baseline="-25000" dirty="0" err="1"/>
              <a:t>max</a:t>
            </a:r>
            <a:r>
              <a:rPr lang="en-US" dirty="0"/>
              <a:t> studies on  </a:t>
            </a:r>
            <a:r>
              <a:rPr lang="en-US" i="1" dirty="0"/>
              <a:t>Actinopterygii</a:t>
            </a:r>
            <a:r>
              <a:rPr lang="en-US" dirty="0"/>
              <a:t> we see that there are significantly smaller mean female ARR in </a:t>
            </a:r>
            <a:r>
              <a:rPr lang="en-US" i="1" dirty="0"/>
              <a:t>Arachnida, Malacostraca and </a:t>
            </a:r>
            <a:r>
              <a:rPr lang="en-US" i="1" dirty="0" err="1"/>
              <a:t>Insecta</a:t>
            </a:r>
            <a:r>
              <a:rPr lang="en-US" dirty="0"/>
              <a:t>. Reptiles also have a smaller ARR compared to </a:t>
            </a:r>
            <a:r>
              <a:rPr lang="en-US" i="1" dirty="0"/>
              <a:t>Actinopterygii</a:t>
            </a:r>
            <a:r>
              <a:rPr lang="en-US" dirty="0"/>
              <a:t> by this is not significant at alpha = 0.05.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F234-B5BF-FD30-46D4-E657B149AD32}"/>
              </a:ext>
            </a:extLst>
          </p:cNvPr>
          <p:cNvSpPr txBox="1"/>
          <p:nvPr/>
        </p:nvSpPr>
        <p:spPr>
          <a:xfrm>
            <a:off x="1078034" y="5963868"/>
            <a:ext cx="6315990" cy="473285"/>
          </a:xfrm>
          <a:prstGeom prst="rect">
            <a:avLst/>
          </a:prstGeom>
          <a:solidFill>
            <a:schemeClr val="accent3">
              <a:lumMod val="60000"/>
              <a:lumOff val="4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A4A2-AF07-6852-2AEF-92C69C63F0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4164678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39340-71D3-1C54-3FB3-F943265ED52C}"/>
              </a:ext>
            </a:extLst>
          </p:cNvPr>
          <p:cNvSpPr txBox="1"/>
          <p:nvPr/>
        </p:nvSpPr>
        <p:spPr>
          <a:xfrm>
            <a:off x="4527199" y="1906164"/>
            <a:ext cx="4571999" cy="4783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569" y="2280746"/>
            <a:ext cx="3818321" cy="1240220"/>
          </a:xfrm>
        </p:spPr>
        <p:txBody>
          <a:bodyPr/>
          <a:lstStyle/>
          <a:p>
            <a:r>
              <a:rPr dirty="0" err="1">
                <a:latin typeface="Courier"/>
              </a:rPr>
              <a:t>orchaRd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dirty="0">
                <a:latin typeface="Courier"/>
              </a:rPr>
              <a:t>(meta_</a:t>
            </a:r>
            <a:r>
              <a:rPr lang="en-AU" dirty="0">
                <a:latin typeface="Courier"/>
              </a:rPr>
              <a:t>reg, </a:t>
            </a:r>
            <a:r>
              <a:rPr lang="en-AU" dirty="0">
                <a:solidFill>
                  <a:srgbClr val="7D9029"/>
                </a:solidFill>
                <a:latin typeface="Courier"/>
              </a:rPr>
              <a:t>data 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asr_dat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mod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"class"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group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angle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45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code_slides_files/figure-pptx/orchar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8069" y="3639937"/>
            <a:ext cx="3943505" cy="31587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2C4ECD-321C-42C8-460A-86DA2AB72DB2}"/>
              </a:ext>
            </a:extLst>
          </p:cNvPr>
          <p:cNvSpPr txBox="1">
            <a:spLocks/>
          </p:cNvSpPr>
          <p:nvPr/>
        </p:nvSpPr>
        <p:spPr>
          <a:xfrm>
            <a:off x="4572000" y="1967408"/>
            <a:ext cx="4572000" cy="2770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mod_results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meta_reg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asr_dat</a:t>
            </a:r>
            <a:r>
              <a:rPr lang="en-AU" sz="1200" dirty="0">
                <a:latin typeface="Courier"/>
              </a:rPr>
              <a:t>, 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"class"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study_ID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class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"Malacostraca"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Insecta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"Actinopterygii"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"Amphibia"</a:t>
            </a:r>
            <a:r>
              <a:rPr lang="en-AU" sz="1200" dirty="0">
                <a:latin typeface="Courier"/>
              </a:rPr>
              <a:t>)),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subset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orchard_plot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mod_table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"Acclimation Response Ratio (ARR)"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angle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45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8" name="Picture 1" descr="code_slides_files/figure-pptx/orchard2-1.png">
            <a:extLst>
              <a:ext uri="{FF2B5EF4-FFF2-40B4-BE49-F238E27FC236}">
                <a16:creationId xmlns:a16="http://schemas.microsoft.com/office/drawing/2014/main" id="{69730005-60A5-FC3B-5A74-16AE8D2F7E5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12112" y="3683286"/>
            <a:ext cx="3753819" cy="3006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941486-8085-3EAF-C9BD-17B6775E8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59" y="689560"/>
            <a:ext cx="4135741" cy="159118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1F4928-B217-6CA7-7136-67F90EC1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717" y="438810"/>
            <a:ext cx="4246180" cy="138736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2700" dirty="0"/>
              <a:t>Orchard plots</a:t>
            </a:r>
            <a:br>
              <a:rPr lang="en-AU" dirty="0"/>
            </a:br>
            <a:r>
              <a:rPr lang="en-AU" dirty="0"/>
              <a:t>Note</a:t>
            </a:r>
            <a:r>
              <a:rPr lang="en-AU" b="0" dirty="0"/>
              <a:t>: We’re working on orchard version 2.0!</a:t>
            </a:r>
            <a:br>
              <a:rPr lang="en-AU" b="0" dirty="0"/>
            </a:br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/daniel1noble/</a:t>
            </a:r>
            <a:r>
              <a:rPr lang="en-AU" dirty="0" err="1"/>
              <a:t>orchaRd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4F06E-58C3-E023-F4A6-FAA4DAEED33A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</p:spTree>
    <p:extLst>
      <p:ext uri="{BB962C8B-B14F-4D97-AF65-F5344CB8AC3E}">
        <p14:creationId xmlns:p14="http://schemas.microsoft.com/office/powerpoint/2010/main" val="199431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21" y="1752694"/>
            <a:ext cx="4130936" cy="4449879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Effect size heterogeneity can also be driven by biases in publishing practices in the literature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Publication bias: “</a:t>
            </a:r>
            <a:r>
              <a:rPr lang="en-US" sz="2400" b="1" i="1" dirty="0"/>
              <a:t>bias owing to the influence of research findings on submission, reviews and editorial decisions</a:t>
            </a:r>
            <a:r>
              <a:rPr lang="en-US" sz="2400" b="1" dirty="0"/>
              <a:t>” </a:t>
            </a:r>
            <a:r>
              <a:rPr lang="en-US" sz="2400" dirty="0"/>
              <a:t>(</a:t>
            </a:r>
            <a:r>
              <a:rPr lang="en-US" sz="2400" dirty="0" err="1"/>
              <a:t>Møller</a:t>
            </a:r>
            <a:r>
              <a:rPr lang="en-US" sz="2400" dirty="0"/>
              <a:t> &amp; </a:t>
            </a:r>
            <a:r>
              <a:rPr lang="en-US" sz="2400" dirty="0" err="1"/>
              <a:t>Jennions</a:t>
            </a:r>
            <a:r>
              <a:rPr lang="en-US" sz="2400" dirty="0"/>
              <a:t> 2001)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Bias can result from: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Non-significant results going unpublished (‘file-drawer’ problem)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‘p-hacking’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Time-lag bias</a:t>
            </a:r>
          </a:p>
          <a:p>
            <a:pPr>
              <a:spcAft>
                <a:spcPts val="50"/>
              </a:spcAft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02FB8-A71F-2F4D-8985-781015E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21"/>
          <a:stretch/>
        </p:blipFill>
        <p:spPr>
          <a:xfrm>
            <a:off x="4328634" y="2486891"/>
            <a:ext cx="4944148" cy="385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66E3-44CF-0501-CACD-98FF1E3A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180" y="686925"/>
            <a:ext cx="3271398" cy="1840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035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22B8-6C3D-CA0C-620F-C5696EC0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65" y="1976242"/>
            <a:ext cx="4130936" cy="4449879"/>
          </a:xfrm>
        </p:spPr>
        <p:txBody>
          <a:bodyPr>
            <a:normAutofit/>
          </a:bodyPr>
          <a:lstStyle/>
          <a:p>
            <a:pPr>
              <a:spcAft>
                <a:spcPts val="50"/>
              </a:spcAft>
            </a:pPr>
            <a:r>
              <a:rPr lang="en-US" sz="2400" dirty="0"/>
              <a:t>Massively important topic because meta-analysis relies on the sample of studies being random</a:t>
            </a:r>
          </a:p>
          <a:p>
            <a:pPr>
              <a:spcAft>
                <a:spcPts val="50"/>
              </a:spcAft>
            </a:pPr>
            <a:endParaRPr lang="en-US" sz="2400" dirty="0"/>
          </a:p>
          <a:p>
            <a:pPr>
              <a:spcAft>
                <a:spcPts val="50"/>
              </a:spcAft>
            </a:pPr>
            <a:r>
              <a:rPr lang="en-US" sz="2400" dirty="0"/>
              <a:t>Huge number of tools, both visual and analytical, have been developed to try and identify and correct bias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6059-290D-42CF-32D0-F9DFBD0EAB43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108D08-90D1-453B-5E7A-FC49CD06F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07" y="519493"/>
            <a:ext cx="4209393" cy="1143000"/>
          </a:xfrm>
        </p:spPr>
        <p:txBody>
          <a:bodyPr/>
          <a:lstStyle/>
          <a:p>
            <a:r>
              <a:rPr lang="en-AU" dirty="0"/>
              <a:t>Publication bias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6D7E0-D85F-5F76-EE59-BC89D96F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48" y="4072115"/>
            <a:ext cx="1547857" cy="2464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CC96-A7C4-B4F1-E72E-67F1E7294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42" y="569973"/>
            <a:ext cx="1529529" cy="2185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27B43-AA86-86C7-DEA7-F31DF4F0A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70" y="708057"/>
            <a:ext cx="1595623" cy="2172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427FB-2AE5-C64D-E8F8-AA688957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009675"/>
            <a:ext cx="1725318" cy="2464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889AF1-CC00-9B9A-8B35-B1C34CE6C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824" y="2536211"/>
            <a:ext cx="1769193" cy="21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35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4C690A-014C-5A18-EE6F-54C1D36845C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5DDE4A-38E8-A3A2-6049-BE84C66366CD}"/>
              </a:ext>
            </a:extLst>
          </p:cNvPr>
          <p:cNvSpPr txBox="1">
            <a:spLocks/>
          </p:cNvSpPr>
          <p:nvPr/>
        </p:nvSpPr>
        <p:spPr>
          <a:xfrm>
            <a:off x="315832" y="1814125"/>
            <a:ext cx="4886789" cy="4449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Two major goals</a:t>
            </a:r>
            <a:r>
              <a:rPr lang="en-US" sz="2400" dirty="0"/>
              <a:t>: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Identifying publication bias</a:t>
            </a:r>
          </a:p>
          <a:p>
            <a:pPr marL="457200" indent="-457200">
              <a:spcAft>
                <a:spcPts val="50"/>
              </a:spcAft>
              <a:buFont typeface="+mj-lt"/>
              <a:buAutoNum type="arabicPeriod"/>
            </a:pPr>
            <a:r>
              <a:rPr lang="en-US" sz="2400" dirty="0"/>
              <a:t>Correcting for publication bias</a:t>
            </a:r>
          </a:p>
          <a:p>
            <a:pPr marL="0" indent="0">
              <a:spcAft>
                <a:spcPts val="50"/>
              </a:spcAft>
              <a:buNone/>
            </a:pPr>
            <a:endParaRPr lang="en-US" sz="2400" dirty="0"/>
          </a:p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Various graphical and analytical approaches</a:t>
            </a:r>
            <a:r>
              <a:rPr lang="en-US" sz="2400" dirty="0"/>
              <a:t>: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Funnel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Trim and Fill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Radial plots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Meta-regression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Egger’s regression</a:t>
            </a:r>
          </a:p>
          <a:p>
            <a:pPr lvl="1">
              <a:spcAft>
                <a:spcPts val="50"/>
              </a:spcAft>
            </a:pPr>
            <a:r>
              <a:rPr lang="en-US" sz="2000" dirty="0"/>
              <a:t>Selection models</a:t>
            </a:r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8CBBC0-190F-D619-CB36-7DB2B0B6B024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Publication bias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0AE475-766B-BB5C-30D7-8C9A6EC6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56" y="1856165"/>
            <a:ext cx="4649524" cy="165877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AE2C917A-CA97-00C9-67A4-2E2ADF51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9490"/>
            <a:ext cx="4226910" cy="3358510"/>
          </a:xfrm>
          <a:prstGeom prst="rect">
            <a:avLst/>
          </a:prstGeom>
        </p:spPr>
      </p:pic>
      <p:pic>
        <p:nvPicPr>
          <p:cNvPr id="14" name="Picture 1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3D2A544C-18BD-4B67-4B76-8633EB6FF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9" y="1155825"/>
            <a:ext cx="2873922" cy="65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0E5B8-F4DE-895B-EA7D-E64E3B456069}"/>
              </a:ext>
            </a:extLst>
          </p:cNvPr>
          <p:cNvSpPr txBox="1"/>
          <p:nvPr/>
        </p:nvSpPr>
        <p:spPr>
          <a:xfrm>
            <a:off x="4572000" y="3620515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1C582-EEE1-AFB1-F532-ABC4D461734B}"/>
              </a:ext>
            </a:extLst>
          </p:cNvPr>
          <p:cNvSpPr txBox="1"/>
          <p:nvPr/>
        </p:nvSpPr>
        <p:spPr>
          <a:xfrm>
            <a:off x="4598275" y="4415501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CE3-F219-38C0-6C3D-4F1555F762C0}"/>
              </a:ext>
            </a:extLst>
          </p:cNvPr>
          <p:cNvSpPr txBox="1"/>
          <p:nvPr/>
        </p:nvSpPr>
        <p:spPr>
          <a:xfrm>
            <a:off x="4587765" y="5697309"/>
            <a:ext cx="1271752" cy="266776"/>
          </a:xfrm>
          <a:prstGeom prst="rect">
            <a:avLst/>
          </a:prstGeom>
          <a:solidFill>
            <a:schemeClr val="accent2">
              <a:lumMod val="40000"/>
              <a:lumOff val="60000"/>
              <a:alpha val="35101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45" y="412038"/>
            <a:ext cx="826916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Fixed (common) and random: it’s just another 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650" y="1680653"/>
            <a:ext cx="31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Fixed-effect meta-analysis</a:t>
            </a:r>
          </a:p>
          <a:p>
            <a:r>
              <a:rPr lang="en-US" dirty="0"/>
              <a:t>(common-effect meta-analysis)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4781" y="1682997"/>
            <a:ext cx="346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Random-effects meta-analysis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9476-6110-1540-882A-3F5A19418BA8}"/>
              </a:ext>
            </a:extLst>
          </p:cNvPr>
          <p:cNvSpPr txBox="1"/>
          <p:nvPr/>
        </p:nvSpPr>
        <p:spPr>
          <a:xfrm>
            <a:off x="5073827" y="6304085"/>
            <a:ext cx="36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Nakagawa &amp; Santos (2012, </a:t>
            </a:r>
            <a:r>
              <a:rPr lang="en-US" dirty="0" err="1"/>
              <a:t>Evol</a:t>
            </a:r>
            <a:r>
              <a:rPr lang="en-US" dirty="0"/>
              <a:t> </a:t>
            </a:r>
            <a:r>
              <a:rPr lang="en-US" dirty="0" err="1"/>
              <a:t>Ecol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/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study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208879-FC86-7844-8A0C-149F064B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872" y="5090719"/>
                <a:ext cx="1746888" cy="394852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/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sampling errors </a:t>
                </a:r>
                <a:endParaRPr lang="en-US" i="1" dirty="0">
                  <a:latin typeface="Cambria Math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meta-analytic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effect size</a:t>
                </a:r>
                <a:r>
                  <a:rPr lang="en-AU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5CCB42-CA3A-9344-9710-58986A03B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85" y="5469550"/>
                <a:ext cx="2680016" cy="923330"/>
              </a:xfrm>
              <a:prstGeom prst="rect">
                <a:avLst/>
              </a:prstGeom>
              <a:blipFill>
                <a:blip r:embed="rId4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/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study-specific effect</a:t>
                </a:r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2973286-684A-5F45-BE39-CFC49451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13" y="5116239"/>
                <a:ext cx="2566536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/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𝐌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A1A8BF1-A344-E741-BBED-7CFB65052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39" y="2668218"/>
                <a:ext cx="2402958" cy="1566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/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4B35302-09F9-814C-A107-D67CEFBDB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2658903"/>
                <a:ext cx="2566536" cy="1546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/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often referred to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D2F3CF-5D5E-334E-BF62-50F26D287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27" y="5710162"/>
                <a:ext cx="2870979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/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74B562-081A-9F41-ADD0-F60547D13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29" y="4034386"/>
                <a:ext cx="2016578" cy="883447"/>
              </a:xfrm>
              <a:prstGeom prst="rect">
                <a:avLst/>
              </a:prstGeom>
              <a:blipFill>
                <a:blip r:embed="rId9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/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ABBD81-BFF3-B940-A330-44B8A2898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97" y="3962701"/>
                <a:ext cx="1348253" cy="901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1E5BF78-61AD-7CBE-8E96-DCD08AEEBDAB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  <p:extLst>
      <p:ext uri="{BB962C8B-B14F-4D97-AF65-F5344CB8AC3E}">
        <p14:creationId xmlns:p14="http://schemas.microsoft.com/office/powerpoint/2010/main" val="89750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ADB2C3-C4F1-D603-D2DE-4DFADB1115A9}"/>
              </a:ext>
            </a:extLst>
          </p:cNvPr>
          <p:cNvSpPr txBox="1">
            <a:spLocks/>
          </p:cNvSpPr>
          <p:nvPr/>
        </p:nvSpPr>
        <p:spPr>
          <a:xfrm>
            <a:off x="-262759" y="3612876"/>
            <a:ext cx="4243757" cy="2387450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400" dirty="0" err="1">
                <a:latin typeface="Courier"/>
              </a:rPr>
              <a:t>metafor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funnel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 err="1">
                <a:latin typeface="Courier"/>
              </a:rPr>
              <a:t>arnold_data_endo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400" dirty="0" err="1">
                <a:latin typeface="Courier"/>
              </a:rPr>
              <a:t>Zr_v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yaxis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seinv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>
                <a:latin typeface="Courier"/>
              </a:rPr>
              <a:t>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digits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level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0.05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0.01</a:t>
            </a:r>
            <a:r>
              <a:rPr lang="en-AU" sz="1400" dirty="0">
                <a:latin typeface="Courier"/>
              </a:rPr>
              <a:t>),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shade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AU" sz="1400" dirty="0">
                <a:latin typeface="Courier"/>
              </a:rPr>
              <a:t>(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"white"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"gray55"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400" dirty="0" err="1">
                <a:solidFill>
                  <a:srgbClr val="4070A0"/>
                </a:solidFill>
                <a:latin typeface="Courier"/>
              </a:rPr>
              <a:t>gray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 75"</a:t>
            </a:r>
            <a:r>
              <a:rPr lang="en-AU" sz="1400" dirty="0">
                <a:latin typeface="Courier"/>
              </a:rPr>
              <a:t>),</a:t>
            </a:r>
            <a:br>
              <a:rPr lang="en-AU" sz="1400" dirty="0"/>
            </a:br>
            <a:r>
              <a:rPr lang="en-AU" sz="1400" dirty="0">
                <a:latin typeface="Courier"/>
              </a:rPr>
              <a:t>   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las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4070A0"/>
                </a:solidFill>
                <a:latin typeface="Courier"/>
              </a:rPr>
              <a:t>"Correlation Coefficient (r)"</a:t>
            </a:r>
            <a:r>
              <a:rPr lang="en-AU" sz="1400" dirty="0">
                <a:latin typeface="Courier"/>
              </a:rPr>
              <a:t>, </a:t>
            </a:r>
            <a:r>
              <a:rPr lang="en-AU" sz="1400" dirty="0" err="1">
                <a:solidFill>
                  <a:srgbClr val="7D9029"/>
                </a:solidFill>
                <a:latin typeface="Courier"/>
              </a:rPr>
              <a:t>atransf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400" dirty="0">
                <a:latin typeface="Courier"/>
              </a:rPr>
              <a:t> tanh, </a:t>
            </a:r>
            <a:r>
              <a:rPr lang="en-AU" sz="1400" dirty="0">
                <a:solidFill>
                  <a:srgbClr val="7D9029"/>
                </a:solidFill>
                <a:latin typeface="Courier"/>
              </a:rPr>
              <a:t>legend =</a:t>
            </a:r>
            <a:r>
              <a:rPr lang="en-AU" sz="1400" dirty="0">
                <a:latin typeface="Courier"/>
              </a:rPr>
              <a:t> </a:t>
            </a:r>
            <a:r>
              <a:rPr lang="en-AU" sz="1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AU" sz="1400" dirty="0">
                <a:latin typeface="Courier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1FD4CB-2474-2C2D-4EC6-3F281636B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1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221242" y="4013829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50"/>
              </a:spcAft>
              <a:buNone/>
            </a:pPr>
            <a:r>
              <a:rPr lang="en-US" sz="2400" b="1" dirty="0"/>
              <a:t>What would we expect publication bias to look like and why?</a:t>
            </a:r>
            <a:endParaRPr lang="en-US" sz="2000" dirty="0"/>
          </a:p>
          <a:p>
            <a:pPr lvl="2" algn="ctr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C67F4-99C3-E3C7-C249-CD8D93BB6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55A2A5-7CC6-75BD-E1B7-9E8353101F50}"/>
              </a:ext>
            </a:extLst>
          </p:cNvPr>
          <p:cNvSpPr txBox="1">
            <a:spLocks/>
          </p:cNvSpPr>
          <p:nvPr/>
        </p:nvSpPr>
        <p:spPr>
          <a:xfrm>
            <a:off x="179200" y="3593416"/>
            <a:ext cx="3806851" cy="233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"/>
              </a:spcAft>
              <a:buNone/>
            </a:pPr>
            <a:r>
              <a:rPr lang="en-US" sz="2400" b="1" dirty="0"/>
              <a:t>Funnel plot with raw data can be problematic as asymmetry can result from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Heterogeneity 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Chance fluctuations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Non-independence</a:t>
            </a:r>
          </a:p>
          <a:p>
            <a:pPr>
              <a:spcAft>
                <a:spcPts val="50"/>
              </a:spcAft>
            </a:pPr>
            <a:r>
              <a:rPr lang="en-US" sz="2400" dirty="0"/>
              <a:t>Data irregularities</a:t>
            </a:r>
          </a:p>
          <a:p>
            <a:pPr marL="0" indent="0">
              <a:spcAft>
                <a:spcPts val="50"/>
              </a:spcAft>
              <a:buNone/>
            </a:pPr>
            <a:endParaRPr lang="en-US" sz="2000" dirty="0"/>
          </a:p>
          <a:p>
            <a:pPr lvl="2">
              <a:spcAft>
                <a:spcPts val="5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AF695-9C52-83BF-C56D-311DE8DE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10"/>
          <a:stretch/>
        </p:blipFill>
        <p:spPr>
          <a:xfrm>
            <a:off x="3980998" y="3103181"/>
            <a:ext cx="5302426" cy="37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2685393" y="267245"/>
            <a:ext cx="420939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Funnel plots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F9BC0-BFB1-985E-3E56-8C8193EC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0" y="1188021"/>
            <a:ext cx="6548597" cy="1912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168B3-6999-5753-D81D-E017B6D3A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9"/>
          <a:stretch/>
        </p:blipFill>
        <p:spPr>
          <a:xfrm>
            <a:off x="1009579" y="3079034"/>
            <a:ext cx="7124842" cy="3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22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4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5C1F0-F224-DFFA-7163-D7ED32A44B49}"/>
              </a:ext>
            </a:extLst>
          </p:cNvPr>
          <p:cNvSpPr/>
          <p:nvPr/>
        </p:nvSpPr>
        <p:spPr>
          <a:xfrm>
            <a:off x="365231" y="4037804"/>
            <a:ext cx="8586952" cy="2820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5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2A47-2257-716E-20A0-27AE993D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1" y="4070098"/>
            <a:ext cx="8413531" cy="1654280"/>
          </a:xfrm>
        </p:spPr>
        <p:txBody>
          <a:bodyPr>
            <a:noAutofit/>
          </a:bodyPr>
          <a:lstStyle/>
          <a:p>
            <a:r>
              <a:rPr lang="en-US" sz="2800" b="1" dirty="0"/>
              <a:t>Time-lag bias</a:t>
            </a:r>
          </a:p>
          <a:p>
            <a:pPr lvl="1"/>
            <a:r>
              <a:rPr lang="en-US" sz="2000" dirty="0"/>
              <a:t>Initial results are inflated, usually lower powered, and over time effects converge on ‘true’ effect</a:t>
            </a:r>
          </a:p>
          <a:p>
            <a:pPr lvl="1"/>
            <a:r>
              <a:rPr lang="en-US" sz="2000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𝑌𝑒𝑎𝑟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D4A331D-860E-B607-D452-2E7DDFF3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5" y="5617079"/>
                <a:ext cx="8529145" cy="1266127"/>
              </a:xfrm>
              <a:prstGeom prst="rect">
                <a:avLst/>
              </a:prstGeom>
              <a:blipFill>
                <a:blip r:embed="rId2"/>
                <a:stretch>
                  <a:fillRect t="-92000" r="-1783" b="-1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𝑠𝑝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ar-AE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5B97EB3-F97E-6874-AAEA-958D4988D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62" y="3429000"/>
                <a:ext cx="8229600" cy="576510"/>
              </a:xfrm>
              <a:prstGeom prst="rect">
                <a:avLst/>
              </a:prstGeom>
              <a:blipFill>
                <a:blip r:embed="rId3"/>
                <a:stretch>
                  <a:fillRect t="-10870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569833-D786-A291-300E-1F07337491C1}"/>
              </a:ext>
            </a:extLst>
          </p:cNvPr>
          <p:cNvSpPr txBox="1">
            <a:spLocks/>
          </p:cNvSpPr>
          <p:nvPr/>
        </p:nvSpPr>
        <p:spPr>
          <a:xfrm>
            <a:off x="457196" y="1215596"/>
            <a:ext cx="8413531" cy="2181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Publication bias</a:t>
            </a:r>
          </a:p>
          <a:p>
            <a:pPr lvl="1"/>
            <a:r>
              <a:rPr lang="en-US" sz="2000" dirty="0"/>
              <a:t>SE or V as moderator in analysis (depending on whether intercept is significant) (Nakagawa et al. 2022)</a:t>
            </a:r>
          </a:p>
          <a:p>
            <a:pPr lvl="1"/>
            <a:r>
              <a:rPr lang="en-US" sz="2000" dirty="0"/>
              <a:t>Explicit inferential test for publication bias </a:t>
            </a:r>
          </a:p>
          <a:p>
            <a:pPr lvl="1"/>
            <a:r>
              <a:rPr lang="en-US" sz="2000" dirty="0"/>
              <a:t>Can correct meta-analytic mean (intercept) for when ‘no sampling error exists’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125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9AFC3-BE81-142F-F216-482863A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627" y="116601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Including sampling standard error as moderator</a:t>
            </a:r>
            <a:br>
              <a:rPr sz="1200" dirty="0"/>
            </a:b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Zr,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arnold_data_endo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Ref,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sz="1200" dirty="0">
                <a:latin typeface="Courier"/>
              </a:rPr>
              <a:t>obs))</a:t>
            </a:r>
            <a:br>
              <a:rPr sz="1200" dirty="0"/>
            </a:br>
            <a:r>
              <a:rPr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metareg_se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Multivariate Meta-Analysis Model (k = 209; method: REML)
## 
##   </a:t>
            </a:r>
            <a:r>
              <a:rPr sz="1200" dirty="0" err="1">
                <a:latin typeface="Courier"/>
              </a:rPr>
              <a:t>logLik</a:t>
            </a:r>
            <a:r>
              <a:rPr sz="1200" dirty="0">
                <a:latin typeface="Courier"/>
              </a:rPr>
              <a:t>  Deviance       AIC       BIC      </a:t>
            </a:r>
            <a:r>
              <a:rPr sz="1200" dirty="0" err="1">
                <a:latin typeface="Courier"/>
              </a:rPr>
              <a:t>AICc</a:t>
            </a:r>
            <a:r>
              <a:rPr sz="1200" dirty="0">
                <a:latin typeface="Courier"/>
              </a:rPr>
              <a:t>  ​ 
## -77.9464  155.8928  163.8928  177.2237  164.0908   
## 
## Variance Components:
## 
##             </a:t>
            </a:r>
            <a:r>
              <a:rPr sz="1200" dirty="0" err="1">
                <a:latin typeface="Courier"/>
              </a:rPr>
              <a:t>estim</a:t>
            </a:r>
            <a:r>
              <a:rPr sz="1200" dirty="0">
                <a:latin typeface="Courier"/>
              </a:rPr>
              <a:t>    sqrt  </a:t>
            </a:r>
            <a:r>
              <a:rPr sz="1200" dirty="0" err="1">
                <a:latin typeface="Courier"/>
              </a:rPr>
              <a:t>nlvls</a:t>
            </a:r>
            <a:r>
              <a:rPr sz="1200" dirty="0">
                <a:latin typeface="Courier"/>
              </a:rPr>
              <a:t>  fixed  factor 
## sigma^2.1  0.0626  0.2503     62     no     Ref 
## sigma^2.2  0.0380  0.1951    209     no     </a:t>
            </a:r>
            <a:r>
              <a:rPr sz="1200" dirty="0" err="1">
                <a:latin typeface="Courier"/>
              </a:rPr>
              <a:t>obs</a:t>
            </a:r>
            <a:r>
              <a:rPr sz="1200" dirty="0">
                <a:latin typeface="Courier"/>
              </a:rPr>
              <a:t> 
##</a:t>
            </a:r>
            <a:r>
              <a:rPr lang="en-AU" sz="1200" dirty="0">
                <a:latin typeface="Courier"/>
              </a:rPr>
              <a:t> …</a:t>
            </a:r>
            <a:r>
              <a:rPr sz="1200" dirty="0">
                <a:latin typeface="Courier"/>
              </a:rPr>
              <a:t> 
## Model Results:
## 
##             estimate      se     </a:t>
            </a:r>
            <a:r>
              <a:rPr sz="1200" dirty="0" err="1">
                <a:latin typeface="Courier"/>
              </a:rPr>
              <a:t>tval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df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pval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ci.lb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ci.ub</a:t>
            </a:r>
            <a:r>
              <a:rPr sz="1200" dirty="0">
                <a:latin typeface="Courier"/>
              </a:rPr>
              <a:t>     ​ 
## </a:t>
            </a:r>
            <a:r>
              <a:rPr sz="1200" dirty="0" err="1">
                <a:latin typeface="Courier"/>
              </a:rPr>
              <a:t>intrcpt</a:t>
            </a:r>
            <a:r>
              <a:rPr sz="1200" dirty="0">
                <a:latin typeface="Courier"/>
              </a:rPr>
              <a:t>      -0.0668  0.0727  -0.9184   60  0.3621  -0.2122  0.0787      
## sqrt(</a:t>
            </a:r>
            <a:r>
              <a:rPr sz="1200" dirty="0" err="1">
                <a:latin typeface="Courier"/>
              </a:rPr>
              <a:t>Zr_v</a:t>
            </a:r>
            <a:r>
              <a:rPr sz="1200" dirty="0">
                <a:latin typeface="Courier"/>
              </a:rPr>
              <a:t>)    1.3908  0.3674   3.7857  207  0.0002   0.6665  2.1151  *** 
## 
## ---
## </a:t>
            </a:r>
            <a:r>
              <a:rPr sz="1200" dirty="0" err="1">
                <a:latin typeface="Courier"/>
              </a:rPr>
              <a:t>Signif</a:t>
            </a:r>
            <a:r>
              <a:rPr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3839112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076326"/>
            <a:ext cx="8944303" cy="3518297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Including sampling standard error as moderator and year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se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sqrt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scale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200" dirty="0" err="1">
                <a:latin typeface="Courier"/>
              </a:rPr>
              <a:t>Year</a:t>
            </a:r>
            <a:r>
              <a:rPr lang="en-AU" sz="1200" dirty="0">
                <a:latin typeface="Courier"/>
              </a:rPr>
              <a:t>))</a:t>
            </a:r>
            <a:br>
              <a:rPr lang="en-AU" sz="1200" dirty="0"/>
            </a:br>
            <a:br>
              <a:rPr lang="en-AU" sz="1200" dirty="0"/>
            </a:br>
            <a:r>
              <a:rPr lang="en-AU" sz="1200" i="1" dirty="0">
                <a:solidFill>
                  <a:srgbClr val="60A0B0"/>
                </a:solidFill>
                <a:latin typeface="Courier"/>
              </a:rPr>
              <a:t># Fit model</a:t>
            </a:r>
            <a:br>
              <a:rPr lang="en-AU" sz="1200" dirty="0"/>
            </a:b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rma.mv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yi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Zr,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V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Zr_v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mods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latin typeface="Courier"/>
              </a:rPr>
              <a:t> se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+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test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"t"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dfs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"contain"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random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06287E"/>
                </a:solidFill>
                <a:latin typeface="Courier"/>
              </a:rPr>
              <a:t>list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Ref,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~</a:t>
            </a:r>
            <a:r>
              <a:rPr lang="en-AU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|</a:t>
            </a:r>
            <a:r>
              <a:rPr lang="en-AU" sz="1200" dirty="0">
                <a:latin typeface="Courier"/>
              </a:rPr>
              <a:t>obs))</a:t>
            </a:r>
            <a:br>
              <a:rPr lang="en-AU" sz="1200" dirty="0"/>
            </a:br>
            <a:r>
              <a:rPr lang="en-AU" sz="12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)</a:t>
            </a:r>
          </a:p>
          <a:p>
            <a:pPr indent="0">
              <a:buFont typeface="Arial"/>
              <a:buNone/>
            </a:pPr>
            <a:r>
              <a:rPr lang="en-AU" sz="1200" dirty="0">
                <a:latin typeface="Courier"/>
              </a:rPr>
              <a:t>## 
## Multivariate Meta-Analysis Model (k = 209; method: REML)
## 
##   </a:t>
            </a:r>
            <a:r>
              <a:rPr lang="en-AU" sz="1200" dirty="0" err="1">
                <a:latin typeface="Courier"/>
              </a:rPr>
              <a:t>logLik</a:t>
            </a:r>
            <a:r>
              <a:rPr lang="en-AU" sz="1200" dirty="0">
                <a:latin typeface="Courier"/>
              </a:rPr>
              <a:t>  Deviance       AIC       BIC      </a:t>
            </a:r>
            <a:r>
              <a:rPr lang="en-AU" sz="1200" dirty="0" err="1">
                <a:latin typeface="Courier"/>
              </a:rPr>
              <a:t>AICc</a:t>
            </a:r>
            <a:r>
              <a:rPr lang="en-AU" sz="1200" dirty="0">
                <a:latin typeface="Courier"/>
              </a:rPr>
              <a:t>  ​ 
## -74.9818  149.9636  159.9636  176.6030  160.2636   
## 
## Variance Components
##             </a:t>
            </a:r>
            <a:r>
              <a:rPr lang="en-AU" sz="1200" dirty="0" err="1">
                <a:latin typeface="Courier"/>
              </a:rPr>
              <a:t>estim</a:t>
            </a:r>
            <a:r>
              <a:rPr lang="en-AU" sz="1200" dirty="0">
                <a:latin typeface="Courier"/>
              </a:rPr>
              <a:t>    sqrt  </a:t>
            </a:r>
            <a:r>
              <a:rPr lang="en-AU" sz="1200" dirty="0" err="1">
                <a:latin typeface="Courier"/>
              </a:rPr>
              <a:t>nlvls</a:t>
            </a:r>
            <a:r>
              <a:rPr lang="en-AU" sz="1200" dirty="0">
                <a:latin typeface="Courier"/>
              </a:rPr>
              <a:t>  fixed  factor 
## sigma^2.1  0.0569  0.2385     62     no     Ref 
## sigma^2.2  0.0376  0.1940    209     no     </a:t>
            </a:r>
            <a:r>
              <a:rPr lang="en-AU" sz="1200" dirty="0" err="1">
                <a:latin typeface="Courier"/>
              </a:rPr>
              <a:t>obs</a:t>
            </a:r>
            <a:r>
              <a:rPr lang="en-AU" sz="1200" dirty="0">
                <a:latin typeface="Courier"/>
              </a:rPr>
              <a:t> 
## …
## Model Results:
## 
##             estimate      se     </a:t>
            </a:r>
            <a:r>
              <a:rPr lang="en-AU" sz="1200" dirty="0" err="1">
                <a:latin typeface="Courier"/>
              </a:rPr>
              <a:t>tval</a:t>
            </a:r>
            <a:r>
              <a:rPr lang="en-AU" sz="1200" dirty="0">
                <a:latin typeface="Courier"/>
              </a:rPr>
              <a:t>   </a:t>
            </a:r>
            <a:r>
              <a:rPr lang="en-AU" sz="1200" dirty="0" err="1">
                <a:latin typeface="Courier"/>
              </a:rPr>
              <a:t>df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pval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ci.lb</a:t>
            </a:r>
            <a:r>
              <a:rPr lang="en-AU" sz="1200" dirty="0">
                <a:latin typeface="Courier"/>
              </a:rPr>
              <a:t>    </a:t>
            </a:r>
            <a:r>
              <a:rPr lang="en-AU" sz="1200" dirty="0" err="1">
                <a:latin typeface="Courier"/>
              </a:rPr>
              <a:t>ci.ub</a:t>
            </a:r>
            <a:r>
              <a:rPr lang="en-AU" sz="1200" dirty="0">
                <a:latin typeface="Courier"/>
              </a:rPr>
              <a:t>    ​ 
## </a:t>
            </a:r>
            <a:r>
              <a:rPr lang="en-AU" sz="1200" dirty="0" err="1">
                <a:latin typeface="Courier"/>
              </a:rPr>
              <a:t>intrcpt</a:t>
            </a:r>
            <a:r>
              <a:rPr lang="en-AU" sz="1200" dirty="0">
                <a:latin typeface="Courier"/>
              </a:rPr>
              <a:t>      -0.0202  0.0733  -0.2757   59  0.7837  -0.1669   0.1265     
## se            1.1444  0.3734   3.0644  206  0.0025   0.4081   1.8806  ** 
## </a:t>
            </a:r>
            <a:r>
              <a:rPr lang="en-AU" sz="1200" dirty="0" err="1">
                <a:latin typeface="Courier"/>
              </a:rPr>
              <a:t>c_log_year</a:t>
            </a:r>
            <a:r>
              <a:rPr lang="en-AU" sz="1200" dirty="0">
                <a:latin typeface="Courier"/>
              </a:rPr>
              <a:t>   -0.0949  0.0408  -2.3251   59  0.0235  -0.1765  -0.0132   * 
## </a:t>
            </a:r>
            <a:r>
              <a:rPr lang="en-AU" sz="1200" dirty="0" err="1">
                <a:latin typeface="Courier"/>
              </a:rPr>
              <a:t>Signif</a:t>
            </a:r>
            <a:r>
              <a:rPr lang="en-AU" sz="1200" dirty="0">
                <a:latin typeface="Courier"/>
              </a:rPr>
              <a:t>. codes:  0 '***' 0.001 '**' 0.01 '*' 0.05 '.' 0.1 ' ' 1</a:t>
            </a:r>
          </a:p>
        </p:txBody>
      </p:sp>
    </p:spTree>
    <p:extLst>
      <p:ext uri="{BB962C8B-B14F-4D97-AF65-F5344CB8AC3E}">
        <p14:creationId xmlns:p14="http://schemas.microsoft.com/office/powerpoint/2010/main" val="278803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A3BDBA-E4DD-CAAB-D01D-F60CA246DF79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          3. Meta-regression and Publication bias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7A9DC6-F7B6-2E28-5E34-D572B29A177D}"/>
              </a:ext>
            </a:extLst>
          </p:cNvPr>
          <p:cNvSpPr txBox="1">
            <a:spLocks/>
          </p:cNvSpPr>
          <p:nvPr/>
        </p:nvSpPr>
        <p:spPr>
          <a:xfrm>
            <a:off x="1400829" y="222154"/>
            <a:ext cx="66635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Multi-level Meta-regression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6EAE3A-9CA7-E920-56C2-88E4BD7BAA8C}"/>
              </a:ext>
            </a:extLst>
          </p:cNvPr>
          <p:cNvSpPr txBox="1">
            <a:spLocks/>
          </p:cNvSpPr>
          <p:nvPr/>
        </p:nvSpPr>
        <p:spPr>
          <a:xfrm>
            <a:off x="0" y="1149899"/>
            <a:ext cx="8944303" cy="1393605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AU" sz="1200" i="1" dirty="0">
                <a:solidFill>
                  <a:srgbClr val="60A0B0"/>
                </a:solidFill>
                <a:latin typeface="Courier"/>
              </a:rPr>
              <a:t># Bubble plots!</a:t>
            </a:r>
            <a:br>
              <a:rPr lang="en-AU" sz="1200" dirty="0"/>
            </a:br>
            <a:r>
              <a:rPr lang="en-AU" sz="1200" dirty="0">
                <a:latin typeface="Courier"/>
              </a:rPr>
              <a:t>p1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"se"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"Sampling Standard Error (SE)"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bottom.left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)</a:t>
            </a:r>
            <a:br>
              <a:rPr lang="en-AU" sz="1200" dirty="0"/>
            </a:br>
            <a:br>
              <a:rPr lang="en-AU" sz="1200" dirty="0"/>
            </a:br>
            <a:r>
              <a:rPr lang="en-AU" sz="1200" dirty="0">
                <a:latin typeface="Courier"/>
              </a:rPr>
              <a:t>p2 </a:t>
            </a:r>
            <a:r>
              <a:rPr lang="en-AU"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orchaRd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200" dirty="0" err="1">
                <a:solidFill>
                  <a:srgbClr val="06287E"/>
                </a:solidFill>
                <a:latin typeface="Courier"/>
              </a:rPr>
              <a:t>bubble_plot</a:t>
            </a:r>
            <a:r>
              <a:rPr lang="en-AU" sz="1200" dirty="0">
                <a:latin typeface="Courier"/>
              </a:rPr>
              <a:t>(</a:t>
            </a:r>
            <a:r>
              <a:rPr lang="en-AU" sz="1200" dirty="0" err="1">
                <a:latin typeface="Courier"/>
              </a:rPr>
              <a:t>metareg_se_time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mod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 err="1">
                <a:solidFill>
                  <a:srgbClr val="4070A0"/>
                </a:solidFill>
                <a:latin typeface="Courier"/>
              </a:rPr>
              <a:t>c_log_year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group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"Ref"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 err="1">
                <a:latin typeface="Courier"/>
              </a:rPr>
              <a:t>arnold_data_endo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"Publication Year (log-transformed &amp; scaled)"</a:t>
            </a:r>
            <a:r>
              <a:rPr lang="en-AU" sz="1200" dirty="0">
                <a:latin typeface="Courier"/>
              </a:rPr>
              <a:t>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ylab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"Zr”, </a:t>
            </a:r>
            <a:r>
              <a:rPr lang="en-AU" sz="1200" dirty="0" err="1">
                <a:solidFill>
                  <a:srgbClr val="7D9029"/>
                </a:solidFill>
                <a:latin typeface="Courier"/>
              </a:rPr>
              <a:t>legend.pos</a:t>
            </a:r>
            <a:r>
              <a:rPr lang="en-AU"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200" dirty="0">
                <a:latin typeface="Courier"/>
              </a:rPr>
              <a:t> </a:t>
            </a:r>
            <a:r>
              <a:rPr lang="en-AU" sz="1200" dirty="0">
                <a:solidFill>
                  <a:srgbClr val="4070A0"/>
                </a:solidFill>
                <a:latin typeface="Courier"/>
              </a:rPr>
              <a:t>”none"</a:t>
            </a:r>
            <a:r>
              <a:rPr lang="en-AU" sz="1200" dirty="0">
                <a:latin typeface="Courier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77006-A97E-EC34-B9C0-7F964DF1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936817"/>
            <a:ext cx="8242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9141714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38978-14E3-BA4F-3B5A-DC03E8C3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44" y="346167"/>
            <a:ext cx="1588946" cy="1588946"/>
          </a:xfrm>
          <a:prstGeom prst="rect">
            <a:avLst/>
          </a:prstGeom>
        </p:spPr>
      </p:pic>
      <p:pic>
        <p:nvPicPr>
          <p:cNvPr id="5" name="Picture 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301E005A-36AE-998F-D9FE-5422045BE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56" y="730138"/>
            <a:ext cx="2438274" cy="780002"/>
          </a:xfrm>
          <a:prstGeom prst="rect">
            <a:avLst/>
          </a:prstGeom>
        </p:spPr>
      </p:pic>
      <p:pic>
        <p:nvPicPr>
          <p:cNvPr id="8" name="Google Shape;248;p24">
            <a:extLst>
              <a:ext uri="{FF2B5EF4-FFF2-40B4-BE49-F238E27FC236}">
                <a16:creationId xmlns:a16="http://schemas.microsoft.com/office/drawing/2014/main" id="{5595461D-FDB2-F775-2CD2-EE1FD62D83F2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167995" y="2979315"/>
            <a:ext cx="2640328" cy="719489"/>
          </a:xfrm>
          <a:prstGeom prst="rect">
            <a:avLst/>
          </a:prstGeom>
          <a:noFill/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F88160-819C-68CE-6487-59BB388C1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83" y="443967"/>
            <a:ext cx="2419328" cy="1397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621" y="2300641"/>
            <a:ext cx="6093379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90F1F-893E-6422-1B55-60745128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875" y="2172262"/>
            <a:ext cx="5151465" cy="10168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	Thanks!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9141714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304824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23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15556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5A90-B702-F16B-827E-10C4BFDA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861" y="3177915"/>
            <a:ext cx="5617218" cy="3507698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We hope you learnt a bunch and enjoyed the workshop!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Any feedback you can provide on what you liked or didn’t like please let us know. 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FFFFFF"/>
                </a:solidFill>
              </a:rPr>
              <a:t>		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forms.gle</a:t>
            </a:r>
            <a:r>
              <a:rPr lang="en-US" sz="17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/h4TCAbNpJiVxsypk8</a:t>
            </a:r>
            <a:endParaRPr lang="en-US" sz="1700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Let’s have a chat about all the cool meta-analyses you’re all doing!</a:t>
            </a:r>
          </a:p>
        </p:txBody>
      </p:sp>
    </p:spTree>
    <p:extLst>
      <p:ext uri="{BB962C8B-B14F-4D97-AF65-F5344CB8AC3E}">
        <p14:creationId xmlns:p14="http://schemas.microsoft.com/office/powerpoint/2010/main" val="327817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Fixed </a:t>
            </a:r>
            <a:r>
              <a:rPr lang="en-AU" b="1" dirty="0"/>
              <a:t>(common) </a:t>
            </a:r>
            <a:r>
              <a:rPr b="1" dirty="0"/>
              <a:t>effect</a:t>
            </a:r>
            <a:r>
              <a:rPr lang="en-AU" b="1" dirty="0"/>
              <a:t> in code…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Generate some simulated effect size data with known sampling variance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assumed to come from a common underlying distribution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86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Set see so that we all get the same simulated results</a:t>
            </a:r>
            <a:br>
              <a:rPr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will have 5 studies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know the variance for each effect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0.05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0.09</a:t>
            </a:r>
            <a:r>
              <a:rPr dirty="0">
                <a:latin typeface="Courier"/>
              </a:rPr>
              <a:t>)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We'll need this later but these are weights</a:t>
            </a:r>
            <a:br>
              <a:rPr dirty="0"/>
            </a:br>
            <a:r>
              <a:rPr dirty="0">
                <a:latin typeface="Courier"/>
              </a:rPr>
              <a:t>    W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                                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assume they are sampled from a normal distribution  with a mean effect size of 2</a:t>
            </a:r>
            <a:br>
              <a:rPr dirty="0"/>
            </a:br>
            <a:r>
              <a:rPr dirty="0">
                <a:latin typeface="Courier"/>
              </a:rPr>
              <a:t>    es    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), 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sqrt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))          </a:t>
            </a:r>
            <a:br>
              <a:rPr dirty="0"/>
            </a:br>
            <a:endParaRPr lang="en-AU" dirty="0"/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Data for our fixed effect meta-analysis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latin typeface="Courier"/>
              </a:rPr>
              <a:t>dataFE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stdy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stdy</a:t>
            </a:r>
            <a:r>
              <a:rPr dirty="0">
                <a:latin typeface="Courier"/>
              </a:rPr>
              <a:t>, es, </a:t>
            </a:r>
            <a:r>
              <a:rPr dirty="0" err="1">
                <a:latin typeface="Courier"/>
              </a:rPr>
              <a:t>Ves</a:t>
            </a:r>
            <a:r>
              <a:rPr dirty="0">
                <a:latin typeface="Courier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BD89D-F37A-03C3-DAB2-B13FACF185FE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Fixed effects model data…</a:t>
            </a:r>
            <a:endParaRPr b="1" dirty="0"/>
          </a:p>
        </p:txBody>
      </p:sp>
      <p:pic>
        <p:nvPicPr>
          <p:cNvPr id="3" name="Picture 1" descr="code_slides_files/figure-pptx/fePLOT-1.png"/>
          <p:cNvPicPr>
            <a:picLocks noGrp="1" noChangeAspect="1"/>
          </p:cNvPicPr>
          <p:nvPr/>
        </p:nvPicPr>
        <p:blipFill rotWithShape="1">
          <a:blip r:embed="rId2"/>
          <a:srcRect t="19234" r="6193" b="3930"/>
          <a:stretch/>
        </p:blipFill>
        <p:spPr bwMode="auto">
          <a:xfrm>
            <a:off x="202556" y="1417639"/>
            <a:ext cx="8229600" cy="53885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0B457-5B13-9C05-4A0D-D90316ECCD8C}"/>
              </a:ext>
            </a:extLst>
          </p:cNvPr>
          <p:cNvSpPr txBox="1"/>
          <p:nvPr/>
        </p:nvSpPr>
        <p:spPr>
          <a:xfrm>
            <a:off x="0" y="-10510"/>
            <a:ext cx="914400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Meta-Analysis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6046</TotalTime>
  <Words>10988</Words>
  <Application>Microsoft Macintosh PowerPoint</Application>
  <PresentationFormat>On-screen Show (4:3)</PresentationFormat>
  <Paragraphs>654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Cambria</vt:lpstr>
      <vt:lpstr>Cambria Math</vt:lpstr>
      <vt:lpstr>Courier</vt:lpstr>
      <vt:lpstr>Wingdings</vt:lpstr>
      <vt:lpstr>Office Theme</vt:lpstr>
      <vt:lpstr>PowerPoint Presentation</vt:lpstr>
      <vt:lpstr>Workshop Overview</vt:lpstr>
      <vt:lpstr>Three main aims of  meta-analysis</vt:lpstr>
      <vt:lpstr>What meta-analysis is doing…</vt:lpstr>
      <vt:lpstr>Fixed and random model assumptions</vt:lpstr>
      <vt:lpstr>Fixed and random model assumptions</vt:lpstr>
      <vt:lpstr>Fixed (common) and random: it’s just another linear model</vt:lpstr>
      <vt:lpstr>Fixed (common) effect in code…</vt:lpstr>
      <vt:lpstr>Fixed effects model data…</vt:lpstr>
      <vt:lpstr>Fixed effect model meta-analysis..</vt:lpstr>
      <vt:lpstr>Now a fixed effect analysis by hand…</vt:lpstr>
      <vt:lpstr>Now a fixed effect analysis by hand…</vt:lpstr>
      <vt:lpstr>Now a fixed effect analysis by hand…</vt:lpstr>
      <vt:lpstr>Now a fixed effect analysis by hand…</vt:lpstr>
      <vt:lpstr>Random effect model in code….</vt:lpstr>
      <vt:lpstr>Random effect model data…</vt:lpstr>
      <vt:lpstr>Random effects model meta-analysis..</vt:lpstr>
      <vt:lpstr>Now a random effect analysis by hand…</vt:lpstr>
      <vt:lpstr>PowerPoint Presentation</vt:lpstr>
      <vt:lpstr>PowerPoint Presentation</vt:lpstr>
      <vt:lpstr>More complex non-independence</vt:lpstr>
      <vt:lpstr>More complex meta-analysis: Multi-level meta-analysis</vt:lpstr>
      <vt:lpstr>Example</vt:lpstr>
      <vt:lpstr>Caluclate ARR</vt:lpstr>
      <vt:lpstr>Multilevel  Meta-analytic Model</vt:lpstr>
      <vt:lpstr>Multilevel  Meta-analytic Model</vt:lpstr>
      <vt:lpstr>Phylogenetic meta-analysis</vt:lpstr>
      <vt:lpstr>Phylogenetic meta-analysis</vt:lpstr>
      <vt:lpstr>Phylogenetic meta-analysis</vt:lpstr>
      <vt:lpstr>Phylogenetic meta-analysis</vt:lpstr>
      <vt:lpstr>Let’s do a phylogenetic meta-analysis….</vt:lpstr>
      <vt:lpstr>Phylogenetic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complex non-independence</vt:lpstr>
      <vt:lpstr>Shared-Control Non-independence</vt:lpstr>
      <vt:lpstr>PowerPoint Presentation</vt:lpstr>
      <vt:lpstr>Quantifying Heterogeneity</vt:lpstr>
      <vt:lpstr>Quantifying Heterogeneity</vt:lpstr>
      <vt:lpstr>Heterogeneity: I2 for multilevel models</vt:lpstr>
      <vt:lpstr>PowerPoint Presentation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Heterogeneity: Prediction Intervals</vt:lpstr>
      <vt:lpstr>How might we write up our results?</vt:lpstr>
      <vt:lpstr>PowerPoint Presentation</vt:lpstr>
      <vt:lpstr>PowerPoint Presentation</vt:lpstr>
      <vt:lpstr>PowerPoint Presentation</vt:lpstr>
      <vt:lpstr>We found variation (a lot)! Now what? Multilevel Meta-regression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What factors might we expect to drive variation in ARR?</vt:lpstr>
      <vt:lpstr>Multilevel Meta-regression Model</vt:lpstr>
      <vt:lpstr>Multilevel Meta-regression Model</vt:lpstr>
      <vt:lpstr>Multilevel Meta-regression Model</vt:lpstr>
      <vt:lpstr>Multilevel Meta-regression Model</vt:lpstr>
      <vt:lpstr>Orchard plots Note: We’re working on orchard version 2.0! https://github.com/daniel1noble/orchaRd</vt:lpstr>
      <vt:lpstr>Orchard plots Note: We’re working on orchard version 2.0! https://github.com/daniel1noble/orchaRd</vt:lpstr>
      <vt:lpstr>Publication bias</vt:lpstr>
      <vt:lpstr>Publication bias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Thanks!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305</cp:revision>
  <dcterms:created xsi:type="dcterms:W3CDTF">2022-06-05T22:41:34Z</dcterms:created>
  <dcterms:modified xsi:type="dcterms:W3CDTF">2022-07-07T20:04:57Z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